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7" r:id="rId3"/>
    <p:sldId id="264" r:id="rId4"/>
    <p:sldId id="265" r:id="rId5"/>
    <p:sldId id="266" r:id="rId6"/>
    <p:sldId id="267" r:id="rId7"/>
    <p:sldId id="268" r:id="rId8"/>
    <p:sldId id="269" r:id="rId9"/>
    <p:sldId id="258" r:id="rId10"/>
    <p:sldId id="259" r:id="rId11"/>
    <p:sldId id="260" r:id="rId12"/>
    <p:sldId id="261" r:id="rId13"/>
    <p:sldId id="262" r:id="rId14"/>
    <p:sldId id="263" r:id="rId15"/>
    <p:sldId id="288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4" r:id="rId27"/>
    <p:sldId id="286" r:id="rId28"/>
    <p:sldId id="280" r:id="rId29"/>
    <p:sldId id="281" r:id="rId30"/>
    <p:sldId id="282" r:id="rId31"/>
    <p:sldId id="283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8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9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7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2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6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0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4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5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A6F9-A7A6-FE45-AC8F-E15DF31433C7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3C54D-403A-7A4A-918E-B908ECA9B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3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534"/>
            <a:ext cx="7772400" cy="2194983"/>
          </a:xfrm>
        </p:spPr>
        <p:txBody>
          <a:bodyPr>
            <a:noAutofit/>
          </a:bodyPr>
          <a:lstStyle/>
          <a:p>
            <a:r>
              <a:rPr lang="en-US" sz="3600" dirty="0" smtClean="0"/>
              <a:t>Tutorial 6: DMFT calculations for </a:t>
            </a:r>
            <a:br>
              <a:rPr lang="en-US" sz="3600" dirty="0" smtClean="0"/>
            </a:br>
            <a:r>
              <a:rPr lang="en-US" sz="3600" dirty="0" smtClean="0"/>
              <a:t>the Hubbard model, </a:t>
            </a:r>
            <a:br>
              <a:rPr lang="en-US" sz="3600" dirty="0" smtClean="0"/>
            </a:br>
            <a:r>
              <a:rPr lang="en-US" sz="3600" dirty="0" smtClean="0"/>
              <a:t>metal-insulator transition,</a:t>
            </a:r>
            <a:br>
              <a:rPr lang="en-US" sz="3600" dirty="0" smtClean="0"/>
            </a:br>
            <a:r>
              <a:rPr lang="en-US" sz="3600" dirty="0" smtClean="0"/>
              <a:t>KLM, PAM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Rok </a:t>
            </a:r>
            <a:r>
              <a:rPr lang="en-US" dirty="0" err="1" smtClean="0"/>
              <a:t>Žitko</a:t>
            </a:r>
            <a:endParaRPr lang="en-US" dirty="0" smtClean="0"/>
          </a:p>
          <a:p>
            <a:r>
              <a:rPr lang="en-US" dirty="0" smtClean="0"/>
              <a:t>Institute </a:t>
            </a:r>
            <a:r>
              <a:rPr lang="en-US" dirty="0" err="1" smtClean="0"/>
              <a:t>Jožef</a:t>
            </a:r>
            <a:r>
              <a:rPr lang="en-US" dirty="0" smtClean="0"/>
              <a:t> Stefan</a:t>
            </a:r>
          </a:p>
          <a:p>
            <a:r>
              <a:rPr lang="en-US" dirty="0" smtClean="0"/>
              <a:t>Ljubljana, Slovenia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9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0"/>
            <a:ext cx="9144000" cy="63475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267" y="148169"/>
            <a:ext cx="1600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3b_plot_sigma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6191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00"/>
            <a:ext cx="9144000" cy="62201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267" y="148169"/>
            <a:ext cx="224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3b_plot_sigma_zoom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795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400"/>
            <a:ext cx="9144000" cy="62933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267" y="160869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3d_plot_diffs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0410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0"/>
            <a:ext cx="9144000" cy="634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267" y="160869"/>
            <a:ext cx="125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3e_plot_all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710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400"/>
            <a:ext cx="9144000" cy="62982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82340" y="34290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Causality violation: well-known problem in NRG!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6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037" y="444459"/>
            <a:ext cx="83788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NOTE: </a:t>
            </a:r>
            <a:r>
              <a:rPr lang="en-US" sz="2800" u="sng" dirty="0" smtClean="0"/>
              <a:t>when restarting </a:t>
            </a:r>
            <a:r>
              <a:rPr lang="en-US" sz="2800" dirty="0" smtClean="0"/>
              <a:t>a DMFT calculation, erase the file </a:t>
            </a:r>
            <a:r>
              <a:rPr lang="en-US" sz="2800" dirty="0" smtClean="0">
                <a:latin typeface="Courier"/>
                <a:cs typeface="Courier"/>
              </a:rPr>
              <a:t>ITER</a:t>
            </a:r>
            <a:r>
              <a:rPr lang="en-US" sz="2800" dirty="0" smtClean="0"/>
              <a:t>. This tells the code to restart (and prevents </a:t>
            </a:r>
            <a:r>
              <a:rPr lang="en-US" sz="2800" dirty="0" err="1" smtClean="0"/>
              <a:t>Broyden</a:t>
            </a:r>
            <a:r>
              <a:rPr lang="en-US" sz="2800" dirty="0" smtClean="0"/>
              <a:t> mixer from complaining that the previous results cannot be loaded). This will still reuse the result from the previous calculation as an initial approximation.</a:t>
            </a:r>
          </a:p>
          <a:p>
            <a:endParaRPr lang="en-US" sz="2800" dirty="0"/>
          </a:p>
          <a:p>
            <a:r>
              <a:rPr lang="en-US" sz="2800" dirty="0" smtClean="0"/>
              <a:t>If you want to start </a:t>
            </a:r>
            <a:r>
              <a:rPr lang="en-US" sz="2800" u="sng" dirty="0" smtClean="0"/>
              <a:t>from scratch</a:t>
            </a:r>
            <a:r>
              <a:rPr lang="en-US" sz="2800" dirty="0" smtClean="0"/>
              <a:t>, erase the file </a:t>
            </a:r>
            <a:r>
              <a:rPr lang="en-US" sz="2800" dirty="0" smtClean="0">
                <a:latin typeface="Courier"/>
                <a:cs typeface="Courier"/>
              </a:rPr>
              <a:t>ITER</a:t>
            </a:r>
            <a:r>
              <a:rPr lang="en-US" sz="2800" dirty="0" smtClean="0"/>
              <a:t> and all files named </a:t>
            </a:r>
            <a:r>
              <a:rPr lang="en-US" sz="2800" dirty="0" smtClean="0">
                <a:latin typeface="Courier"/>
                <a:cs typeface="Courier"/>
              </a:rPr>
              <a:t>Delta*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345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41465" cy="5103945"/>
          </a:xfrm>
        </p:spPr>
        <p:txBody>
          <a:bodyPr/>
          <a:lstStyle/>
          <a:p>
            <a:r>
              <a:rPr lang="en-US" dirty="0" smtClean="0"/>
              <a:t>Reduce the doping (i.e., goal ➝ 1). How does the </a:t>
            </a:r>
            <a:r>
              <a:rPr lang="en-US" dirty="0" err="1" smtClean="0"/>
              <a:t>quasiparticle</a:t>
            </a:r>
            <a:r>
              <a:rPr lang="en-US" dirty="0" smtClean="0"/>
              <a:t> peak evolve?</a:t>
            </a:r>
          </a:p>
          <a:p>
            <a:r>
              <a:rPr lang="en-US" dirty="0" smtClean="0"/>
              <a:t>Increase the temperature. Follow the changes in the spectral function and in 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different initial hybridization functions (i.e., create a file </a:t>
            </a:r>
            <a:r>
              <a:rPr lang="en-US" dirty="0" err="1" smtClean="0">
                <a:latin typeface="Courier"/>
                <a:cs typeface="Courier"/>
              </a:rPr>
              <a:t>DeltaFirst.dat</a:t>
            </a:r>
            <a:r>
              <a:rPr lang="en-US" dirty="0" smtClean="0"/>
              <a:t>). Is the converged solution always the same</a:t>
            </a:r>
            <a:r>
              <a:rPr lang="en-US" dirty="0"/>
              <a:t>?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6267" y="5994400"/>
            <a:ext cx="8612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Note: see also </a:t>
            </a:r>
            <a:r>
              <a:rPr lang="en-US" sz="2200" b="1" dirty="0" smtClean="0"/>
              <a:t>47_Hubbard_fast</a:t>
            </a:r>
            <a:r>
              <a:rPr lang="en-US" sz="2200" dirty="0" smtClean="0"/>
              <a:t>, larger </a:t>
            </a:r>
            <a:r>
              <a:rPr lang="en-US" sz="2200" dirty="0" smtClean="0">
                <a:latin typeface="Symbol" charset="2"/>
                <a:cs typeface="Symbol" charset="2"/>
              </a:rPr>
              <a:t>L=4</a:t>
            </a:r>
            <a:r>
              <a:rPr lang="en-US" sz="2200" dirty="0" smtClean="0"/>
              <a:t>, much faster calculations!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302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2100"/>
            <a:ext cx="9144000" cy="62610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14385" y="134972"/>
            <a:ext cx="186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46_Hubbard_MIT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6267" y="148169"/>
            <a:ext cx="9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3a_plot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419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0"/>
            <a:ext cx="9144000" cy="63439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267" y="148169"/>
            <a:ext cx="1600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3b_plot_sigma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4141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"/>
            <a:ext cx="9144000" cy="630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267" y="148169"/>
            <a:ext cx="224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3b_plot_sigma_zoom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669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41867"/>
            <a:ext cx="657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lecture &amp; tutorial slides, and update materials for tutorials: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3067" y="1109990"/>
            <a:ext cx="3749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http://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nrgljubljana.ijs.si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71" y="2459566"/>
            <a:ext cx="8616761" cy="3517900"/>
          </a:xfrm>
          <a:prstGeom prst="rect">
            <a:avLst/>
          </a:prstGeom>
        </p:spPr>
      </p:pic>
      <p:sp>
        <p:nvSpPr>
          <p:cNvPr id="10" name="Up Arrow 9"/>
          <p:cNvSpPr/>
          <p:nvPr/>
        </p:nvSpPr>
        <p:spPr>
          <a:xfrm>
            <a:off x="4148667" y="5384800"/>
            <a:ext cx="338666" cy="9652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5046134" y="5384800"/>
            <a:ext cx="338666" cy="9652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60533" y="4995339"/>
            <a:ext cx="2758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(Note: 50MB compressed. 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320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U and locate the MIT at U=U</a:t>
            </a:r>
            <a:r>
              <a:rPr lang="en-US" baseline="-25000" dirty="0" smtClean="0"/>
              <a:t>c2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Starting from an insulating initial approximation, reduce U and locate the MIT at U=U</a:t>
            </a:r>
            <a:r>
              <a:rPr lang="en-US" baseline="-25000" dirty="0" smtClean="0"/>
              <a:t>c1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 an U-sweep at finite temperature T=0.06D. Observe the cross-over from metal-like to insulator-like spectral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Kondo lattice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600" y="2420938"/>
            <a:ext cx="6134100" cy="1003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41067" y="6214533"/>
            <a:ext cx="209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48_klm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4307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46977"/>
            <a:ext cx="6316133" cy="5755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def1ch[1];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If[!</a:t>
            </a:r>
            <a:r>
              <a:rPr lang="en-US" sz="1600" dirty="0" err="1">
                <a:latin typeface="Courier"/>
                <a:cs typeface="Courier"/>
              </a:rPr>
              <a:t>paramexists</a:t>
            </a:r>
            <a:r>
              <a:rPr lang="en-US" sz="1600" dirty="0">
                <a:latin typeface="Courier"/>
                <a:cs typeface="Courier"/>
              </a:rPr>
              <a:t>["spin", "extra"],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</a:t>
            </a:r>
            <a:r>
              <a:rPr lang="en-US" sz="1600" dirty="0" err="1">
                <a:latin typeface="Courier"/>
                <a:cs typeface="Courier"/>
              </a:rPr>
              <a:t>MyError</a:t>
            </a:r>
            <a:r>
              <a:rPr lang="en-US" sz="1600" dirty="0">
                <a:latin typeface="Courier"/>
                <a:cs typeface="Courier"/>
              </a:rPr>
              <a:t>["Define the spin of the impurity!"];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];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SPIN = </a:t>
            </a:r>
            <a:r>
              <a:rPr lang="en-US" sz="1600" dirty="0" err="1">
                <a:latin typeface="Courier"/>
                <a:cs typeface="Courier"/>
              </a:rPr>
              <a:t>ToExpression</a:t>
            </a:r>
            <a:r>
              <a:rPr lang="en-US" sz="1600" dirty="0">
                <a:latin typeface="Courier"/>
                <a:cs typeface="Courier"/>
              </a:rPr>
              <a:t> @ </a:t>
            </a:r>
            <a:r>
              <a:rPr lang="en-US" sz="1600" dirty="0" err="1">
                <a:latin typeface="Courier"/>
                <a:cs typeface="Courier"/>
              </a:rPr>
              <a:t>param</a:t>
            </a:r>
            <a:r>
              <a:rPr lang="en-US" sz="1600" dirty="0">
                <a:latin typeface="Courier"/>
                <a:cs typeface="Courier"/>
              </a:rPr>
              <a:t>["spin", "extra"];                                            </a:t>
            </a:r>
          </a:p>
          <a:p>
            <a:r>
              <a:rPr lang="en-US" sz="1600" dirty="0" err="1">
                <a:latin typeface="Courier"/>
                <a:cs typeface="Courier"/>
              </a:rPr>
              <a:t>MyPrint</a:t>
            </a:r>
            <a:r>
              <a:rPr lang="en-US" sz="1600" dirty="0">
                <a:latin typeface="Courier"/>
                <a:cs typeface="Courier"/>
              </a:rPr>
              <a:t>["SPIN=", SPIN];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Module[{</a:t>
            </a:r>
            <a:r>
              <a:rPr lang="en-US" sz="1600" dirty="0" err="1">
                <a:latin typeface="Courier"/>
                <a:cs typeface="Courier"/>
              </a:rPr>
              <a:t>sz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sp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sm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sx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sy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oz</a:t>
            </a:r>
            <a:r>
              <a:rPr lang="en-US" sz="1600" dirty="0">
                <a:latin typeface="Courier"/>
                <a:cs typeface="Courier"/>
              </a:rPr>
              <a:t>, op, </a:t>
            </a:r>
            <a:r>
              <a:rPr lang="en-US" sz="1600" dirty="0" err="1">
                <a:latin typeface="Courier"/>
                <a:cs typeface="Courier"/>
              </a:rPr>
              <a:t>om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ss</a:t>
            </a:r>
            <a:r>
              <a:rPr lang="en-US" sz="1600" dirty="0">
                <a:latin typeface="Courier"/>
                <a:cs typeface="Courier"/>
              </a:rPr>
              <a:t>},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sz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spinketbraZ</a:t>
            </a:r>
            <a:r>
              <a:rPr lang="en-US" sz="1600" dirty="0">
                <a:latin typeface="Courier"/>
                <a:cs typeface="Courier"/>
              </a:rPr>
              <a:t>[SPIN];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sp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spinketbraP</a:t>
            </a:r>
            <a:r>
              <a:rPr lang="en-US" sz="1600" dirty="0">
                <a:latin typeface="Courier"/>
                <a:cs typeface="Courier"/>
              </a:rPr>
              <a:t>[SPIN];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sm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spinketbraM</a:t>
            </a:r>
            <a:r>
              <a:rPr lang="en-US" sz="1600" dirty="0">
                <a:latin typeface="Courier"/>
                <a:cs typeface="Courier"/>
              </a:rPr>
              <a:t>[SPIN];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sx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spinketbraX</a:t>
            </a:r>
            <a:r>
              <a:rPr lang="en-US" sz="1600" dirty="0">
                <a:latin typeface="Courier"/>
                <a:cs typeface="Courier"/>
              </a:rPr>
              <a:t>[SPIN];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sy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spinketbraY</a:t>
            </a:r>
            <a:r>
              <a:rPr lang="en-US" sz="1600" dirty="0">
                <a:latin typeface="Courier"/>
                <a:cs typeface="Courier"/>
              </a:rPr>
              <a:t>[SPIN];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oz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nc</a:t>
            </a:r>
            <a:r>
              <a:rPr lang="en-US" sz="1600" dirty="0">
                <a:latin typeface="Courier"/>
                <a:cs typeface="Courier"/>
              </a:rPr>
              <a:t>[ </a:t>
            </a:r>
            <a:r>
              <a:rPr lang="en-US" sz="1600" dirty="0" err="1">
                <a:latin typeface="Courier"/>
                <a:cs typeface="Courier"/>
              </a:rPr>
              <a:t>sz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spinz</a:t>
            </a:r>
            <a:r>
              <a:rPr lang="en-US" sz="1600" dirty="0">
                <a:latin typeface="Courier"/>
                <a:cs typeface="Courier"/>
              </a:rPr>
              <a:t>[ d[] ] ];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op = </a:t>
            </a:r>
            <a:r>
              <a:rPr lang="en-US" sz="1600" dirty="0" err="1">
                <a:latin typeface="Courier"/>
                <a:cs typeface="Courier"/>
              </a:rPr>
              <a:t>nc</a:t>
            </a:r>
            <a:r>
              <a:rPr lang="en-US" sz="1600" dirty="0">
                <a:latin typeface="Courier"/>
                <a:cs typeface="Courier"/>
              </a:rPr>
              <a:t>[ </a:t>
            </a:r>
            <a:r>
              <a:rPr lang="en-US" sz="1600" dirty="0" err="1">
                <a:latin typeface="Courier"/>
                <a:cs typeface="Courier"/>
              </a:rPr>
              <a:t>sp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spinminus</a:t>
            </a:r>
            <a:r>
              <a:rPr lang="en-US" sz="1600" dirty="0">
                <a:latin typeface="Courier"/>
                <a:cs typeface="Courier"/>
              </a:rPr>
              <a:t>[ d[] ] ];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om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nc</a:t>
            </a:r>
            <a:r>
              <a:rPr lang="en-US" sz="1600" dirty="0">
                <a:latin typeface="Courier"/>
                <a:cs typeface="Courier"/>
              </a:rPr>
              <a:t>[ </a:t>
            </a:r>
            <a:r>
              <a:rPr lang="en-US" sz="1600" dirty="0" err="1">
                <a:latin typeface="Courier"/>
                <a:cs typeface="Courier"/>
              </a:rPr>
              <a:t>sm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spinplus</a:t>
            </a:r>
            <a:r>
              <a:rPr lang="en-US" sz="1600" dirty="0">
                <a:latin typeface="Courier"/>
                <a:cs typeface="Courier"/>
              </a:rPr>
              <a:t>[ d[] ] ];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ss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oz</a:t>
            </a:r>
            <a:r>
              <a:rPr lang="en-US" sz="1600" dirty="0">
                <a:latin typeface="Courier"/>
                <a:cs typeface="Courier"/>
              </a:rPr>
              <a:t> + 1/2 (op + </a:t>
            </a:r>
            <a:r>
              <a:rPr lang="en-US" sz="1600" dirty="0" err="1">
                <a:latin typeface="Courier"/>
                <a:cs typeface="Courier"/>
              </a:rPr>
              <a:t>om</a:t>
            </a:r>
            <a:r>
              <a:rPr lang="en-US" sz="1600" dirty="0">
                <a:latin typeface="Courier"/>
                <a:cs typeface="Courier"/>
              </a:rPr>
              <a:t>) // Expand;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Hk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Jkondo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ss</a:t>
            </a:r>
            <a:r>
              <a:rPr lang="en-US" sz="1600" dirty="0">
                <a:latin typeface="Courier"/>
                <a:cs typeface="Courier"/>
              </a:rPr>
              <a:t>;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];                                                      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80667" y="6502400"/>
            <a:ext cx="104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model.m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6783137" y="32173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7" name="Up Arrow 6"/>
          <p:cNvSpPr/>
          <p:nvPr/>
        </p:nvSpPr>
        <p:spPr>
          <a:xfrm>
            <a:off x="7138738" y="1947335"/>
            <a:ext cx="541867" cy="82973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15211" y="2810939"/>
            <a:ext cx="2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49941" y="2235205"/>
            <a:ext cx="617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13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22786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                                                                                         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H = H0 + H1 + 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 + </a:t>
            </a:r>
            <a:r>
              <a:rPr lang="en-US" sz="1600" dirty="0" err="1">
                <a:latin typeface="Courier"/>
                <a:cs typeface="Courier"/>
              </a:rPr>
              <a:t>Hk</a:t>
            </a:r>
            <a:r>
              <a:rPr lang="en-US" sz="1600" dirty="0">
                <a:latin typeface="Courier"/>
                <a:cs typeface="Courier"/>
              </a:rPr>
              <a:t>;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MAKESPINKET = SPIN;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(* All operators which contain d[], except hybridization (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). *)                        </a:t>
            </a:r>
          </a:p>
          <a:p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= H1 + </a:t>
            </a:r>
            <a:r>
              <a:rPr lang="en-US" sz="1600" dirty="0" err="1">
                <a:latin typeface="Courier"/>
                <a:cs typeface="Courier"/>
              </a:rPr>
              <a:t>Hk</a:t>
            </a:r>
            <a:r>
              <a:rPr lang="en-US" sz="1600" dirty="0">
                <a:latin typeface="Courier"/>
                <a:cs typeface="Courier"/>
              </a:rPr>
              <a:t>;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                                                         </a:t>
            </a:r>
          </a:p>
          <a:p>
            <a:r>
              <a:rPr lang="en-US" sz="1600" dirty="0" err="1">
                <a:latin typeface="Courier"/>
                <a:cs typeface="Courier"/>
              </a:rPr>
              <a:t>selfopd</a:t>
            </a:r>
            <a:r>
              <a:rPr lang="en-US" sz="1600" dirty="0">
                <a:latin typeface="Courier"/>
                <a:cs typeface="Courier"/>
              </a:rPr>
              <a:t> = ( Chop @ Expand @ </a:t>
            </a:r>
            <a:r>
              <a:rPr lang="en-US" sz="1600" dirty="0" err="1">
                <a:latin typeface="Courier"/>
                <a:cs typeface="Courier"/>
              </a:rPr>
              <a:t>komutator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/. </a:t>
            </a:r>
            <a:r>
              <a:rPr lang="en-US" sz="1600" dirty="0" err="1">
                <a:latin typeface="Courier"/>
                <a:cs typeface="Courier"/>
              </a:rPr>
              <a:t>params</a:t>
            </a:r>
            <a:r>
              <a:rPr lang="en-US" sz="1600" dirty="0">
                <a:latin typeface="Courier"/>
                <a:cs typeface="Courier"/>
              </a:rPr>
              <a:t>, d[#1, #2]] )&amp;;</a:t>
            </a:r>
          </a:p>
        </p:txBody>
      </p:sp>
    </p:spTree>
    <p:extLst>
      <p:ext uri="{BB962C8B-B14F-4D97-AF65-F5344CB8AC3E}">
        <p14:creationId xmlns:p14="http://schemas.microsoft.com/office/powerpoint/2010/main" val="769684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62554"/>
            <a:ext cx="4572000" cy="5632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[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extra]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spin=1/2</a:t>
            </a:r>
          </a:p>
          <a:p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Jkondo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=0.05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param</a:t>
            </a:r>
            <a:r>
              <a:rPr lang="en-US" dirty="0">
                <a:latin typeface="Courier"/>
                <a:cs typeface="Courier"/>
              </a:rPr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xmax</a:t>
            </a:r>
            <a:r>
              <a:rPr lang="en-US" dirty="0">
                <a:latin typeface="Courier"/>
                <a:cs typeface="Courier"/>
              </a:rPr>
              <a:t>=15</a:t>
            </a:r>
          </a:p>
          <a:p>
            <a:r>
              <a:rPr lang="en-US" dirty="0">
                <a:latin typeface="Courier"/>
                <a:cs typeface="Courier"/>
              </a:rPr>
              <a:t>adapt=false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tri=</a:t>
            </a:r>
            <a:r>
              <a:rPr lang="en-US" dirty="0" err="1">
                <a:latin typeface="Courier"/>
                <a:cs typeface="Courier"/>
              </a:rPr>
              <a:t>cpp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preccpp</a:t>
            </a:r>
            <a:r>
              <a:rPr lang="en-US" dirty="0">
                <a:latin typeface="Courier"/>
                <a:cs typeface="Courier"/>
              </a:rPr>
              <a:t>=2000</a:t>
            </a:r>
          </a:p>
          <a:p>
            <a:r>
              <a:rPr lang="en-US" dirty="0" err="1">
                <a:latin typeface="Courier"/>
                <a:cs typeface="Courier"/>
              </a:rPr>
              <a:t>prec</a:t>
            </a:r>
            <a:r>
              <a:rPr lang="en-US" dirty="0">
                <a:latin typeface="Courier"/>
                <a:cs typeface="Courier"/>
              </a:rPr>
              <a:t>=100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symtype</a:t>
            </a:r>
            <a:r>
              <a:rPr lang="en-US" dirty="0">
                <a:latin typeface="Courier"/>
                <a:cs typeface="Courier"/>
              </a:rPr>
              <a:t>=QS</a:t>
            </a:r>
          </a:p>
          <a:p>
            <a:r>
              <a:rPr lang="en-US" dirty="0">
                <a:latin typeface="Courier"/>
                <a:cs typeface="Courier"/>
              </a:rPr>
              <a:t>model=../</a:t>
            </a:r>
            <a:r>
              <a:rPr lang="en-US" dirty="0" err="1">
                <a:latin typeface="Courier"/>
                <a:cs typeface="Courier"/>
              </a:rPr>
              <a:t>model.m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fixeps</a:t>
            </a:r>
            <a:r>
              <a:rPr lang="en-US" dirty="0">
                <a:latin typeface="Courier"/>
                <a:cs typeface="Courier"/>
              </a:rPr>
              <a:t>=1e-10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U=0</a:t>
            </a:r>
          </a:p>
          <a:p>
            <a:r>
              <a:rPr lang="en-US" dirty="0">
                <a:latin typeface="Courier"/>
                <a:cs typeface="Courier"/>
              </a:rPr>
              <a:t>delta=$DELTA</a:t>
            </a:r>
          </a:p>
          <a:p>
            <a:r>
              <a:rPr lang="en-US" dirty="0">
                <a:latin typeface="Courier"/>
                <a:cs typeface="Courier"/>
              </a:rPr>
              <a:t>Gamma=-999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5200" y="5894866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param.loop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3164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2100"/>
            <a:ext cx="9144000" cy="62726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956" y="173554"/>
            <a:ext cx="9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3a_plot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696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400"/>
            <a:ext cx="9144000" cy="62858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6956" y="173554"/>
            <a:ext cx="221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3c_plot_sigma_zoom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486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 target occupancy (parameter goal in </a:t>
            </a:r>
            <a:r>
              <a:rPr lang="en-US" dirty="0" err="1" smtClean="0"/>
              <a:t>param.loop</a:t>
            </a:r>
            <a:r>
              <a:rPr lang="en-US" dirty="0" smtClean="0"/>
              <a:t>) towards 1. What happens?</a:t>
            </a:r>
          </a:p>
          <a:p>
            <a:r>
              <a:rPr lang="en-US" dirty="0" smtClean="0"/>
              <a:t>Increase J. How does the width of the </a:t>
            </a:r>
            <a:r>
              <a:rPr lang="en-US" dirty="0" err="1" smtClean="0"/>
              <a:t>pseudogap</a:t>
            </a:r>
            <a:r>
              <a:rPr lang="en-US" dirty="0" smtClean="0"/>
              <a:t> decrease?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8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Anderson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9033"/>
            <a:ext cx="9144000" cy="109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900" y="2671233"/>
            <a:ext cx="4381500" cy="10795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87805" y="37507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3735136" y="54017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5716340" y="54017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1787805" y="5376334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0" name="Oval 9"/>
          <p:cNvSpPr/>
          <p:nvPr/>
        </p:nvSpPr>
        <p:spPr>
          <a:xfrm>
            <a:off x="3735136" y="37507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11" name="Oval 10"/>
          <p:cNvSpPr/>
          <p:nvPr/>
        </p:nvSpPr>
        <p:spPr>
          <a:xfrm>
            <a:off x="5716340" y="3750733"/>
            <a:ext cx="1303866" cy="13038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302937" y="5037674"/>
            <a:ext cx="2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01069" y="5032401"/>
            <a:ext cx="2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5336" y="5007002"/>
            <a:ext cx="2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405468" y="5994400"/>
            <a:ext cx="38233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39002" y="6002865"/>
            <a:ext cx="677338" cy="16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057798" y="5977465"/>
            <a:ext cx="677338" cy="16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020206" y="6019799"/>
            <a:ext cx="38233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58664" y="6333070"/>
            <a:ext cx="95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49_pam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6673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2341"/>
            <a:ext cx="9143999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def1ch[2];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Ha = </a:t>
            </a:r>
            <a:r>
              <a:rPr lang="en-US" sz="1600" dirty="0" err="1">
                <a:latin typeface="Courier"/>
                <a:cs typeface="Courier"/>
              </a:rPr>
              <a:t>eps</a:t>
            </a:r>
            <a:r>
              <a:rPr lang="en-US" sz="1600" dirty="0">
                <a:latin typeface="Courier"/>
                <a:cs typeface="Courier"/>
              </a:rPr>
              <a:t> number[a[]] + </a:t>
            </a:r>
            <a:r>
              <a:rPr lang="en-US" sz="1600" dirty="0" err="1">
                <a:latin typeface="Courier"/>
                <a:cs typeface="Courier"/>
              </a:rPr>
              <a:t>Uf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hubbard</a:t>
            </a:r>
            <a:r>
              <a:rPr lang="en-US" sz="1600" dirty="0">
                <a:latin typeface="Courier"/>
                <a:cs typeface="Courier"/>
              </a:rPr>
              <a:t>[a[]];</a:t>
            </a:r>
          </a:p>
          <a:p>
            <a:r>
              <a:rPr lang="en-US" sz="1600" dirty="0">
                <a:latin typeface="Courier"/>
                <a:cs typeface="Courier"/>
              </a:rPr>
              <a:t>H1a = t hop[d[], a[]];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H = H0 + H1 + 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 + Ha + H1a;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(* All operators which contain d[], except hybridization (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). *)</a:t>
            </a:r>
          </a:p>
          <a:p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= H1 + H1a;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selfopd</a:t>
            </a:r>
            <a:r>
              <a:rPr lang="en-US" sz="1600" dirty="0">
                <a:latin typeface="Courier"/>
                <a:cs typeface="Courier"/>
              </a:rPr>
              <a:t> = ( Chop @ Expand @ </a:t>
            </a:r>
            <a:r>
              <a:rPr lang="en-US" sz="1600" dirty="0" err="1">
                <a:latin typeface="Courier"/>
                <a:cs typeface="Courier"/>
              </a:rPr>
              <a:t>komutator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/. </a:t>
            </a:r>
            <a:r>
              <a:rPr lang="en-US" sz="1600" dirty="0" err="1">
                <a:latin typeface="Courier"/>
                <a:cs typeface="Courier"/>
              </a:rPr>
              <a:t>params</a:t>
            </a:r>
            <a:r>
              <a:rPr lang="en-US" sz="1600" dirty="0">
                <a:latin typeface="Courier"/>
                <a:cs typeface="Courier"/>
              </a:rPr>
              <a:t>, d[#1, #2]] )&amp;;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8800" y="6231467"/>
            <a:ext cx="104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model.m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825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using shell and </a:t>
            </a:r>
            <a:r>
              <a:rPr lang="en-US" sz="3600" dirty="0" err="1" smtClean="0"/>
              <a:t>perl</a:t>
            </a:r>
            <a:r>
              <a:rPr lang="en-US" sz="3600" dirty="0" smtClean="0"/>
              <a:t> scripts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dmft_mon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initializes the calculation (</a:t>
            </a:r>
            <a:r>
              <a:rPr lang="en-US" b="1" dirty="0" err="1" smtClean="0">
                <a:latin typeface="Courier"/>
                <a:cs typeface="Courier"/>
              </a:rPr>
              <a:t>dmft_init</a:t>
            </a:r>
            <a:r>
              <a:rPr lang="en-US" dirty="0" smtClean="0"/>
              <a:t>, builds an approximation for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runs </a:t>
            </a:r>
            <a:r>
              <a:rPr lang="en-US" dirty="0" err="1" smtClean="0">
                <a:latin typeface="Courier"/>
                <a:cs typeface="Courier"/>
              </a:rPr>
              <a:t>nrginit</a:t>
            </a:r>
            <a:r>
              <a:rPr lang="en-US" dirty="0" smtClean="0"/>
              <a:t> and submits the calculations (</a:t>
            </a:r>
            <a:r>
              <a:rPr lang="en-US" dirty="0" err="1" smtClean="0">
                <a:latin typeface="Courier"/>
                <a:cs typeface="Courier"/>
              </a:rPr>
              <a:t>nrgrun</a:t>
            </a:r>
            <a:r>
              <a:rPr lang="en-US" dirty="0" smtClean="0"/>
              <a:t>) to the </a:t>
            </a:r>
            <a:r>
              <a:rPr lang="en-US" dirty="0" err="1" smtClean="0"/>
              <a:t>cluser</a:t>
            </a:r>
            <a:endParaRPr lang="en-US" dirty="0" smtClean="0"/>
          </a:p>
          <a:p>
            <a:pPr lvl="1"/>
            <a:r>
              <a:rPr lang="en-US" dirty="0" smtClean="0"/>
              <a:t>waits for the calculations to finish, processes the results (</a:t>
            </a:r>
            <a:r>
              <a:rPr lang="en-US" b="1" dirty="0" err="1" smtClean="0">
                <a:latin typeface="Courier"/>
                <a:cs typeface="Courier"/>
              </a:rPr>
              <a:t>dmft_done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checks for convergence (</a:t>
            </a:r>
            <a:r>
              <a:rPr lang="en-US" b="1" dirty="0" err="1" smtClean="0">
                <a:latin typeface="Courier"/>
                <a:cs typeface="Courier"/>
              </a:rPr>
              <a:t>checkconv</a:t>
            </a:r>
            <a:r>
              <a:rPr lang="en-US" dirty="0" smtClean="0"/>
              <a:t>): if not, starts a new loop</a:t>
            </a:r>
            <a:endParaRPr lang="en-US" dirty="0"/>
          </a:p>
        </p:txBody>
      </p:sp>
      <p:sp>
        <p:nvSpPr>
          <p:cNvPr id="7" name="Bent Arrow 6"/>
          <p:cNvSpPr/>
          <p:nvPr/>
        </p:nvSpPr>
        <p:spPr>
          <a:xfrm rot="16200000">
            <a:off x="27432" y="4859872"/>
            <a:ext cx="813816" cy="868680"/>
          </a:xfrm>
          <a:prstGeom prst="bentArrow">
            <a:avLst>
              <a:gd name="adj1" fmla="val 25000"/>
              <a:gd name="adj2" fmla="val 25000"/>
              <a:gd name="adj3" fmla="val 34653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4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600" y="457623"/>
            <a:ext cx="4572000" cy="5909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urier"/>
                <a:cs typeface="Courier"/>
              </a:rPr>
              <a:t>[extra]</a:t>
            </a:r>
          </a:p>
          <a:p>
            <a:r>
              <a:rPr lang="it-IT" dirty="0" err="1">
                <a:solidFill>
                  <a:srgbClr val="FF0000"/>
                </a:solidFill>
                <a:latin typeface="Courier"/>
                <a:cs typeface="Courier"/>
              </a:rPr>
              <a:t>Uf</a:t>
            </a:r>
            <a:r>
              <a:rPr lang="it-IT" dirty="0">
                <a:solidFill>
                  <a:srgbClr val="FF0000"/>
                </a:solidFill>
                <a:latin typeface="Courier"/>
                <a:cs typeface="Courier"/>
              </a:rPr>
              <a:t>=0.3</a:t>
            </a:r>
          </a:p>
          <a:p>
            <a:r>
              <a:rPr lang="it-IT" dirty="0" err="1">
                <a:solidFill>
                  <a:srgbClr val="FF0000"/>
                </a:solidFill>
                <a:latin typeface="Courier"/>
                <a:cs typeface="Courier"/>
              </a:rPr>
              <a:t>eps</a:t>
            </a:r>
            <a:r>
              <a:rPr lang="it-IT" dirty="0">
                <a:solidFill>
                  <a:srgbClr val="FF0000"/>
                </a:solidFill>
                <a:latin typeface="Courier"/>
                <a:cs typeface="Courier"/>
              </a:rPr>
              <a:t>=-0.15</a:t>
            </a:r>
          </a:p>
          <a:p>
            <a:endParaRPr lang="it-IT" dirty="0">
              <a:latin typeface="Courier"/>
              <a:cs typeface="Courier"/>
            </a:endParaRPr>
          </a:p>
          <a:p>
            <a:r>
              <a:rPr lang="it-IT" dirty="0">
                <a:latin typeface="Courier"/>
                <a:cs typeface="Courier"/>
              </a:rPr>
              <a:t>[</a:t>
            </a:r>
            <a:r>
              <a:rPr lang="it-IT" dirty="0" err="1">
                <a:latin typeface="Courier"/>
                <a:cs typeface="Courier"/>
              </a:rPr>
              <a:t>param</a:t>
            </a:r>
            <a:r>
              <a:rPr lang="it-IT" dirty="0">
                <a:latin typeface="Courier"/>
                <a:cs typeface="Courier"/>
              </a:rPr>
              <a:t>]</a:t>
            </a:r>
          </a:p>
          <a:p>
            <a:r>
              <a:rPr lang="it-IT" dirty="0" err="1">
                <a:latin typeface="Courier"/>
                <a:cs typeface="Courier"/>
              </a:rPr>
              <a:t>xmax</a:t>
            </a:r>
            <a:r>
              <a:rPr lang="it-IT" dirty="0">
                <a:latin typeface="Courier"/>
                <a:cs typeface="Courier"/>
              </a:rPr>
              <a:t>=15</a:t>
            </a:r>
          </a:p>
          <a:p>
            <a:r>
              <a:rPr lang="it-IT" dirty="0" err="1">
                <a:latin typeface="Courier"/>
                <a:cs typeface="Courier"/>
              </a:rPr>
              <a:t>adapt</a:t>
            </a:r>
            <a:r>
              <a:rPr lang="it-IT" dirty="0">
                <a:latin typeface="Courier"/>
                <a:cs typeface="Courier"/>
              </a:rPr>
              <a:t>=false</a:t>
            </a:r>
          </a:p>
          <a:p>
            <a:endParaRPr lang="it-IT" dirty="0">
              <a:latin typeface="Courier"/>
              <a:cs typeface="Courier"/>
            </a:endParaRPr>
          </a:p>
          <a:p>
            <a:r>
              <a:rPr lang="it-IT" dirty="0">
                <a:latin typeface="Courier"/>
                <a:cs typeface="Courier"/>
              </a:rPr>
              <a:t>tri=</a:t>
            </a:r>
            <a:r>
              <a:rPr lang="it-IT" dirty="0" err="1">
                <a:latin typeface="Courier"/>
                <a:cs typeface="Courier"/>
              </a:rPr>
              <a:t>cpp</a:t>
            </a:r>
            <a:endParaRPr lang="it-IT" dirty="0">
              <a:latin typeface="Courier"/>
              <a:cs typeface="Courier"/>
            </a:endParaRPr>
          </a:p>
          <a:p>
            <a:r>
              <a:rPr lang="it-IT" dirty="0" err="1">
                <a:latin typeface="Courier"/>
                <a:cs typeface="Courier"/>
              </a:rPr>
              <a:t>preccpp</a:t>
            </a:r>
            <a:r>
              <a:rPr lang="it-IT" dirty="0">
                <a:latin typeface="Courier"/>
                <a:cs typeface="Courier"/>
              </a:rPr>
              <a:t>=2000</a:t>
            </a:r>
          </a:p>
          <a:p>
            <a:r>
              <a:rPr lang="it-IT" dirty="0" err="1">
                <a:latin typeface="Courier"/>
                <a:cs typeface="Courier"/>
              </a:rPr>
              <a:t>prec</a:t>
            </a:r>
            <a:r>
              <a:rPr lang="it-IT" dirty="0">
                <a:latin typeface="Courier"/>
                <a:cs typeface="Courier"/>
              </a:rPr>
              <a:t>=100</a:t>
            </a:r>
          </a:p>
          <a:p>
            <a:endParaRPr lang="it-IT" dirty="0">
              <a:latin typeface="Courier"/>
              <a:cs typeface="Courier"/>
            </a:endParaRPr>
          </a:p>
          <a:p>
            <a:r>
              <a:rPr lang="it-IT" dirty="0" err="1">
                <a:latin typeface="Courier"/>
                <a:cs typeface="Courier"/>
              </a:rPr>
              <a:t>symtype</a:t>
            </a:r>
            <a:r>
              <a:rPr lang="it-IT" dirty="0">
                <a:latin typeface="Courier"/>
                <a:cs typeface="Courier"/>
              </a:rPr>
              <a:t>=QS</a:t>
            </a:r>
          </a:p>
          <a:p>
            <a:r>
              <a:rPr lang="it-IT" dirty="0">
                <a:latin typeface="Courier"/>
                <a:cs typeface="Courier"/>
              </a:rPr>
              <a:t>model=../</a:t>
            </a:r>
            <a:r>
              <a:rPr lang="it-IT" dirty="0" err="1">
                <a:latin typeface="Courier"/>
                <a:cs typeface="Courier"/>
              </a:rPr>
              <a:t>model.m</a:t>
            </a:r>
            <a:endParaRPr lang="it-IT" dirty="0">
              <a:latin typeface="Courier"/>
              <a:cs typeface="Courier"/>
            </a:endParaRPr>
          </a:p>
          <a:p>
            <a:endParaRPr lang="it-IT" dirty="0">
              <a:latin typeface="Courier"/>
              <a:cs typeface="Courier"/>
            </a:endParaRPr>
          </a:p>
          <a:p>
            <a:r>
              <a:rPr lang="it-IT" dirty="0" err="1">
                <a:latin typeface="Courier"/>
                <a:cs typeface="Courier"/>
              </a:rPr>
              <a:t>fixeps</a:t>
            </a:r>
            <a:r>
              <a:rPr lang="it-IT" dirty="0">
                <a:latin typeface="Courier"/>
                <a:cs typeface="Courier"/>
              </a:rPr>
              <a:t>=1e-10</a:t>
            </a:r>
          </a:p>
          <a:p>
            <a:endParaRPr lang="it-IT" dirty="0">
              <a:latin typeface="Courier"/>
              <a:cs typeface="Courier"/>
            </a:endParaRPr>
          </a:p>
          <a:p>
            <a:r>
              <a:rPr lang="it-IT" dirty="0">
                <a:solidFill>
                  <a:srgbClr val="FF0000"/>
                </a:solidFill>
                <a:latin typeface="Courier"/>
                <a:cs typeface="Courier"/>
              </a:rPr>
              <a:t>U=0</a:t>
            </a:r>
          </a:p>
          <a:p>
            <a:r>
              <a:rPr lang="it-IT" dirty="0">
                <a:solidFill>
                  <a:srgbClr val="FF0000"/>
                </a:solidFill>
                <a:latin typeface="Courier"/>
                <a:cs typeface="Courier"/>
              </a:rPr>
              <a:t>t=0.05</a:t>
            </a:r>
          </a:p>
          <a:p>
            <a:r>
              <a:rPr lang="it-IT" dirty="0">
                <a:latin typeface="Courier"/>
                <a:cs typeface="Courier"/>
              </a:rPr>
              <a:t>delta=$DELTA</a:t>
            </a:r>
          </a:p>
          <a:p>
            <a:r>
              <a:rPr lang="it-IT" dirty="0">
                <a:latin typeface="Courier"/>
                <a:cs typeface="Courier"/>
              </a:rPr>
              <a:t>Gamma=-999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90263" y="6366934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param.loop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848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300"/>
            <a:ext cx="9144000" cy="635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98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f</a:t>
            </a:r>
            <a:r>
              <a:rPr lang="en-US" dirty="0" smtClean="0"/>
              <a:t> </a:t>
            </a:r>
            <a:r>
              <a:rPr lang="en-US" dirty="0" smtClean="0"/>
              <a:t>towards 0. What happens?</a:t>
            </a:r>
          </a:p>
          <a:p>
            <a:r>
              <a:rPr lang="en-US" dirty="0" smtClean="0"/>
              <a:t>Increase t. What happens?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6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787"/>
            <a:ext cx="8229600" cy="6402981"/>
          </a:xfrm>
        </p:spPr>
        <p:txBody>
          <a:bodyPr/>
          <a:lstStyle/>
          <a:p>
            <a:r>
              <a:rPr lang="en-US" b="1" dirty="0" err="1" smtClean="0">
                <a:latin typeface="Courier"/>
                <a:cs typeface="Courier"/>
              </a:rPr>
              <a:t>dmft_done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latin typeface="Courier"/>
                <a:cs typeface="Courier"/>
              </a:rPr>
              <a:t>average</a:t>
            </a:r>
            <a:r>
              <a:rPr lang="en-US" dirty="0" smtClean="0"/>
              <a:t>: do the z-averaging of spectral functions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realparts</a:t>
            </a:r>
            <a:r>
              <a:rPr lang="en-US" dirty="0" smtClean="0"/>
              <a:t>: </a:t>
            </a:r>
            <a:r>
              <a:rPr lang="en-US" dirty="0" err="1" smtClean="0"/>
              <a:t>Kramers-Kronig</a:t>
            </a:r>
            <a:r>
              <a:rPr lang="en-US" dirty="0" smtClean="0"/>
              <a:t> to obtain real parts of G and F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sigmatrick</a:t>
            </a:r>
            <a:r>
              <a:rPr lang="en-US" dirty="0" smtClean="0"/>
              <a:t>: compute 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bandDOS</a:t>
            </a:r>
            <a:r>
              <a:rPr lang="en-US" dirty="0" smtClean="0">
                <a:latin typeface="+mj-lt"/>
                <a:cs typeface="Symbol" charset="2"/>
              </a:rPr>
              <a:t>: compute lattice G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copyresults</a:t>
            </a:r>
            <a:r>
              <a:rPr lang="en-US" dirty="0" smtClean="0">
                <a:latin typeface="+mj-lt"/>
                <a:cs typeface="Symbol" charset="2"/>
              </a:rPr>
              <a:t> (snapshot of current DMFT step), occupancies (&lt;n&gt;, etc.)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dmftDOS</a:t>
            </a:r>
            <a:r>
              <a:rPr lang="en-US" dirty="0" smtClean="0">
                <a:latin typeface="+mj-lt"/>
                <a:cs typeface="Symbol" charset="2"/>
              </a:rPr>
              <a:t>: compute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>
                <a:latin typeface="+mj-lt"/>
                <a:cs typeface="Symbol" charset="2"/>
              </a:rPr>
              <a:t> for new DMFT step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broyden</a:t>
            </a:r>
            <a:r>
              <a:rPr lang="en-US" dirty="0" smtClean="0">
                <a:latin typeface="+mj-lt"/>
                <a:cs typeface="Symbol" charset="2"/>
              </a:rPr>
              <a:t>: do the </a:t>
            </a:r>
            <a:r>
              <a:rPr lang="en-US" dirty="0" err="1" smtClean="0">
                <a:latin typeface="+mj-lt"/>
                <a:cs typeface="Symbol" charset="2"/>
              </a:rPr>
              <a:t>Broyden</a:t>
            </a:r>
            <a:r>
              <a:rPr lang="en-US" dirty="0" smtClean="0">
                <a:latin typeface="+mj-lt"/>
                <a:cs typeface="Symbol" charset="2"/>
              </a:rPr>
              <a:t> mixing in order to obtain improved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endParaRPr lang="en-US" dirty="0" smtClean="0">
              <a:latin typeface="+mj-lt"/>
              <a:cs typeface="Symbol" charset="2"/>
            </a:endParaRPr>
          </a:p>
          <a:p>
            <a:pPr lvl="1"/>
            <a:endParaRPr lang="en-US" dirty="0" smtClean="0">
              <a:latin typeface="+mj-lt"/>
              <a:cs typeface="Symbol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2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800311" cy="6986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#!/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/bin/</a:t>
            </a:r>
            <a:r>
              <a:rPr lang="en-US" sz="1400" dirty="0" err="1">
                <a:latin typeface="Courier"/>
                <a:cs typeface="Courier"/>
              </a:rPr>
              <a:t>env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looper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#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#PRELUDE: $</a:t>
            </a:r>
            <a:r>
              <a:rPr lang="en-US" sz="1400" dirty="0" err="1">
                <a:latin typeface="Courier"/>
                <a:cs typeface="Courier"/>
              </a:rPr>
              <a:t>Nz</a:t>
            </a:r>
            <a:r>
              <a:rPr lang="en-US" sz="1400" dirty="0">
                <a:latin typeface="Courier"/>
                <a:cs typeface="Courier"/>
              </a:rPr>
              <a:t>=4; $DELTA=`cat </a:t>
            </a:r>
            <a:r>
              <a:rPr lang="en-US" sz="1400" dirty="0" err="1">
                <a:latin typeface="Courier"/>
                <a:cs typeface="Courier"/>
              </a:rPr>
              <a:t>param.delta</a:t>
            </a:r>
            <a:r>
              <a:rPr lang="en-US" sz="1400" dirty="0">
                <a:latin typeface="Courier"/>
                <a:cs typeface="Courier"/>
              </a:rPr>
              <a:t>`;</a:t>
            </a:r>
          </a:p>
          <a:p>
            <a:r>
              <a:rPr lang="en-US" sz="1400" dirty="0">
                <a:latin typeface="Courier"/>
                <a:cs typeface="Courier"/>
              </a:rPr>
              <a:t>#AUTOLOOP: ..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b="1" dirty="0" smtClean="0">
                <a:latin typeface="Courier"/>
                <a:cs typeface="Courier"/>
              </a:rPr>
              <a:t>odesolv1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; </a:t>
            </a:r>
            <a:r>
              <a:rPr lang="en-US" sz="1400" dirty="0" err="1">
                <a:latin typeface="Courier"/>
                <a:cs typeface="Courier"/>
              </a:rPr>
              <a:t>nrginit</a:t>
            </a:r>
            <a:r>
              <a:rPr lang="en-US" sz="1400" dirty="0">
                <a:latin typeface="Courier"/>
                <a:cs typeface="Courier"/>
              </a:rPr>
              <a:t> ; </a:t>
            </a:r>
            <a:r>
              <a:rPr lang="en-US" sz="1400" dirty="0" err="1" smtClean="0">
                <a:latin typeface="Courier"/>
                <a:cs typeface="Courier"/>
              </a:rPr>
              <a:t>nrgrun</a:t>
            </a:r>
            <a:endParaRPr lang="en-US" sz="1400" dirty="0" smtClean="0">
              <a:latin typeface="Courier"/>
              <a:cs typeface="Courier"/>
            </a:endParaRP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[</a:t>
            </a:r>
            <a:r>
              <a:rPr lang="en-US" sz="1400" dirty="0" err="1">
                <a:latin typeface="Courier"/>
                <a:cs typeface="Courier"/>
              </a:rPr>
              <a:t>dmft</a:t>
            </a:r>
            <a:r>
              <a:rPr lang="en-US" sz="1400" dirty="0">
                <a:latin typeface="Courier"/>
                <a:cs typeface="Courier"/>
              </a:rPr>
              <a:t>]</a:t>
            </a:r>
          </a:p>
          <a:p>
            <a:r>
              <a:rPr lang="en-US" sz="1400" dirty="0" err="1">
                <a:latin typeface="Courier"/>
                <a:cs typeface="Courier"/>
              </a:rPr>
              <a:t>Nz</a:t>
            </a:r>
            <a:r>
              <a:rPr lang="en-US" sz="1400" dirty="0">
                <a:latin typeface="Courier"/>
                <a:cs typeface="Courier"/>
              </a:rPr>
              <a:t>=4</a:t>
            </a:r>
          </a:p>
          <a:p>
            <a:r>
              <a:rPr lang="en-US" sz="1400" dirty="0">
                <a:latin typeface="Courier"/>
                <a:cs typeface="Courier"/>
              </a:rPr>
              <a:t># D=1/scale=0.1, thus W=2D=0.2</a:t>
            </a:r>
          </a:p>
          <a:p>
            <a:r>
              <a:rPr lang="en-US" sz="1400" dirty="0">
                <a:latin typeface="Courier"/>
                <a:cs typeface="Courier"/>
              </a:rPr>
              <a:t>scale=10</a:t>
            </a:r>
          </a:p>
          <a:p>
            <a:r>
              <a:rPr lang="en-US" sz="1400" dirty="0">
                <a:latin typeface="Courier"/>
                <a:cs typeface="Courier"/>
              </a:rPr>
              <a:t>clip=1e-4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# Target occupancy</a:t>
            </a:r>
          </a:p>
          <a:p>
            <a:r>
              <a:rPr lang="en-US" sz="1400" dirty="0">
                <a:latin typeface="Courier"/>
                <a:cs typeface="Courier"/>
              </a:rPr>
              <a:t>goal=0.8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# </a:t>
            </a:r>
            <a:r>
              <a:rPr lang="en-US" sz="1400" dirty="0" err="1">
                <a:latin typeface="Courier"/>
                <a:cs typeface="Courier"/>
              </a:rPr>
              <a:t>Broyden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offset=1</a:t>
            </a:r>
          </a:p>
          <a:p>
            <a:r>
              <a:rPr lang="en-US" sz="1400" dirty="0">
                <a:latin typeface="Courier"/>
                <a:cs typeface="Courier"/>
              </a:rPr>
              <a:t>M=1000</a:t>
            </a:r>
          </a:p>
          <a:p>
            <a:r>
              <a:rPr lang="en-US" sz="1400" dirty="0">
                <a:latin typeface="Courier"/>
                <a:cs typeface="Courier"/>
              </a:rPr>
              <a:t>alpha=0.5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[</a:t>
            </a:r>
            <a:r>
              <a:rPr lang="en-US" sz="1400" dirty="0" err="1">
                <a:latin typeface="Courier"/>
                <a:cs typeface="Courier"/>
              </a:rPr>
              <a:t>param</a:t>
            </a:r>
            <a:r>
              <a:rPr lang="en-US" sz="1400" dirty="0">
                <a:latin typeface="Courier"/>
                <a:cs typeface="Courier"/>
              </a:rPr>
              <a:t>]</a:t>
            </a:r>
          </a:p>
          <a:p>
            <a:r>
              <a:rPr lang="en-US" sz="1400" dirty="0" err="1">
                <a:latin typeface="Courier"/>
                <a:cs typeface="Courier"/>
              </a:rPr>
              <a:t>xmax</a:t>
            </a:r>
            <a:r>
              <a:rPr lang="en-US" sz="1400" dirty="0">
                <a:latin typeface="Courier"/>
                <a:cs typeface="Courier"/>
              </a:rPr>
              <a:t>=15</a:t>
            </a:r>
          </a:p>
          <a:p>
            <a:r>
              <a:rPr lang="en-US" sz="1400" dirty="0">
                <a:latin typeface="Courier"/>
                <a:cs typeface="Courier"/>
              </a:rPr>
              <a:t>adapt=false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tri=</a:t>
            </a:r>
            <a:r>
              <a:rPr lang="en-US" sz="1400" dirty="0" err="1">
                <a:latin typeface="Courier"/>
                <a:cs typeface="Courier"/>
              </a:rPr>
              <a:t>cpp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 err="1">
                <a:latin typeface="Courier"/>
                <a:cs typeface="Courier"/>
              </a:rPr>
              <a:t>preccpp</a:t>
            </a:r>
            <a:r>
              <a:rPr lang="en-US" sz="1400" dirty="0">
                <a:latin typeface="Courier"/>
                <a:cs typeface="Courier"/>
              </a:rPr>
              <a:t>=2000</a:t>
            </a:r>
          </a:p>
          <a:p>
            <a:r>
              <a:rPr lang="en-US" sz="1400" dirty="0" err="1">
                <a:latin typeface="Courier"/>
                <a:cs typeface="Courier"/>
              </a:rPr>
              <a:t>prec</a:t>
            </a:r>
            <a:r>
              <a:rPr lang="en-US" sz="1400" dirty="0">
                <a:latin typeface="Courier"/>
                <a:cs typeface="Courier"/>
              </a:rPr>
              <a:t>=100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 err="1">
                <a:latin typeface="Courier"/>
                <a:cs typeface="Courier"/>
              </a:rPr>
              <a:t>symtype</a:t>
            </a:r>
            <a:r>
              <a:rPr lang="en-US" sz="1400" dirty="0">
                <a:latin typeface="Courier"/>
                <a:cs typeface="Courier"/>
              </a:rPr>
              <a:t>=QS</a:t>
            </a:r>
          </a:p>
          <a:p>
            <a:r>
              <a:rPr lang="en-US" sz="1400" dirty="0">
                <a:latin typeface="Courier"/>
                <a:cs typeface="Courier"/>
              </a:rPr>
              <a:t>model=../</a:t>
            </a:r>
            <a:r>
              <a:rPr lang="en-US" sz="1400" b="1" dirty="0" err="1">
                <a:latin typeface="Courier"/>
                <a:cs typeface="Courier"/>
              </a:rPr>
              <a:t>model.m</a:t>
            </a:r>
            <a:endParaRPr lang="en-US" sz="1400" b="1" dirty="0">
              <a:latin typeface="Courier"/>
              <a:cs typeface="Courier"/>
            </a:endParaRP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 err="1">
                <a:latin typeface="Courier"/>
                <a:cs typeface="Courier"/>
              </a:rPr>
              <a:t>fixeps</a:t>
            </a:r>
            <a:r>
              <a:rPr lang="en-US" sz="1400" dirty="0">
                <a:latin typeface="Courier"/>
                <a:cs typeface="Courier"/>
              </a:rPr>
              <a:t>=1e-10</a:t>
            </a:r>
          </a:p>
          <a:p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35166" y="116497"/>
            <a:ext cx="1531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param.loop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03911" y="498923"/>
            <a:ext cx="39400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param.delta</a:t>
            </a:r>
            <a:r>
              <a:rPr lang="en-US" dirty="0" smtClean="0"/>
              <a:t> contains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,</a:t>
            </a:r>
          </a:p>
          <a:p>
            <a:r>
              <a:rPr lang="en-US" dirty="0" smtClean="0"/>
              <a:t>the shift of the center of the conduction</a:t>
            </a:r>
          </a:p>
          <a:p>
            <a:r>
              <a:rPr lang="en-US" dirty="0" smtClean="0"/>
              <a:t>band (note than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=0)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595732" y="602326"/>
            <a:ext cx="458263" cy="1440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17004" y="1558191"/>
            <a:ext cx="206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discretization solver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173480" y="942770"/>
            <a:ext cx="2880515" cy="7856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11117" y="2160516"/>
            <a:ext cx="3513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need to rescale all the energies</a:t>
            </a:r>
          </a:p>
          <a:p>
            <a:r>
              <a:rPr lang="en-US" dirty="0" smtClean="0"/>
              <a:t>to make them fit in the NRG energy</a:t>
            </a:r>
          </a:p>
          <a:p>
            <a:r>
              <a:rPr lang="en-US" dirty="0" smtClean="0"/>
              <a:t>window of [-1:1]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1034367" y="1927523"/>
            <a:ext cx="4169544" cy="4555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37302" y="3234227"/>
            <a:ext cx="27559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 occupancy calculation</a:t>
            </a:r>
          </a:p>
          <a:p>
            <a:r>
              <a:rPr lang="en-US" dirty="0" smtClean="0"/>
              <a:t>with &lt;n&gt;=0.8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034367" y="2736653"/>
            <a:ext cx="4019628" cy="720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0396" y="4465065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 for </a:t>
            </a:r>
            <a:r>
              <a:rPr lang="en-US" dirty="0" err="1" smtClean="0"/>
              <a:t>odesolv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 flipV="1">
            <a:off x="1545004" y="4582912"/>
            <a:ext cx="3705392" cy="66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76582" y="5198332"/>
            <a:ext cx="328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 for </a:t>
            </a:r>
            <a:r>
              <a:rPr lang="en-US" dirty="0" err="1" smtClean="0"/>
              <a:t>tridiagonalization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>
          <a:xfrm flipH="1" flipV="1">
            <a:off x="1636657" y="5303084"/>
            <a:ext cx="3639925" cy="79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10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2536"/>
            <a:ext cx="6533533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U=0.22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delta=$DELTA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Lambda=4.0</a:t>
            </a:r>
          </a:p>
          <a:p>
            <a:r>
              <a:rPr lang="en-US" dirty="0" err="1">
                <a:latin typeface="Courier"/>
                <a:cs typeface="Courier"/>
              </a:rPr>
              <a:t>Tmin</a:t>
            </a:r>
            <a:r>
              <a:rPr lang="en-US" dirty="0">
                <a:latin typeface="Courier"/>
                <a:cs typeface="Courier"/>
              </a:rPr>
              <a:t>=1e-10</a:t>
            </a:r>
          </a:p>
          <a:p>
            <a:r>
              <a:rPr lang="en-US" dirty="0" err="1">
                <a:latin typeface="Courier"/>
                <a:cs typeface="Courier"/>
              </a:rPr>
              <a:t>keepmin</a:t>
            </a:r>
            <a:r>
              <a:rPr lang="en-US" dirty="0">
                <a:latin typeface="Courier"/>
                <a:cs typeface="Courier"/>
              </a:rPr>
              <a:t>=500</a:t>
            </a:r>
          </a:p>
          <a:p>
            <a:r>
              <a:rPr lang="en-US" dirty="0" err="1">
                <a:latin typeface="Courier"/>
                <a:cs typeface="Courier"/>
              </a:rPr>
              <a:t>keepenergy</a:t>
            </a:r>
            <a:r>
              <a:rPr lang="en-US" dirty="0">
                <a:latin typeface="Courier"/>
                <a:cs typeface="Courier"/>
              </a:rPr>
              <a:t>=10.0</a:t>
            </a:r>
          </a:p>
          <a:p>
            <a:r>
              <a:rPr lang="en-US" dirty="0">
                <a:latin typeface="Courier"/>
                <a:cs typeface="Courier"/>
              </a:rPr>
              <a:t>keep=8000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discretization=Z</a:t>
            </a:r>
          </a:p>
          <a:p>
            <a:r>
              <a:rPr lang="en-US" dirty="0">
                <a:latin typeface="Courier"/>
                <a:cs typeface="Courier"/>
              </a:rPr>
              <a:t>band=</a:t>
            </a:r>
            <a:r>
              <a:rPr lang="en-US" dirty="0" err="1">
                <a:latin typeface="Courier"/>
                <a:cs typeface="Courier"/>
              </a:rPr>
              <a:t>asymode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dos=../</a:t>
            </a:r>
            <a:r>
              <a:rPr lang="en-US" dirty="0" err="1">
                <a:latin typeface="Courier"/>
                <a:cs typeface="Courier"/>
              </a:rPr>
              <a:t>Delta.dat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@$z = 1.0/$</a:t>
            </a:r>
            <a:r>
              <a:rPr lang="en-US" dirty="0" err="1">
                <a:latin typeface="Courier"/>
                <a:cs typeface="Courier"/>
              </a:rPr>
              <a:t>Nz</a:t>
            </a:r>
            <a:r>
              <a:rPr lang="en-US" dirty="0">
                <a:latin typeface="Courier"/>
                <a:cs typeface="Courier"/>
              </a:rPr>
              <a:t>; $z &lt;= 1.00001; $z += 1/$</a:t>
            </a:r>
            <a:r>
              <a:rPr lang="en-US" dirty="0" err="1">
                <a:latin typeface="Courier"/>
                <a:cs typeface="Courier"/>
              </a:rPr>
              <a:t>Nz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z=$z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strategy=kept</a:t>
            </a:r>
          </a:p>
          <a:p>
            <a:r>
              <a:rPr lang="en-US" dirty="0">
                <a:latin typeface="Courier"/>
                <a:cs typeface="Courier"/>
              </a:rPr>
              <a:t>ops=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A_d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self_d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"/>
                <a:cs typeface="Courier"/>
              </a:rPr>
              <a:t>n_d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n_d_ud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Himp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Hhyb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Hpot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specd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A_d-A_d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self_d-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A_d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5352" y="104753"/>
            <a:ext cx="2304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0.22 x scale -&gt;  U=2.2D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89507" y="3129474"/>
            <a:ext cx="145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arbitrary 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2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707" y="14030"/>
            <a:ext cx="4572000" cy="50783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fdm</a:t>
            </a:r>
            <a:r>
              <a:rPr lang="en-US" dirty="0">
                <a:latin typeface="Courier"/>
                <a:cs typeface="Courier"/>
              </a:rPr>
              <a:t>=true</a:t>
            </a:r>
          </a:p>
          <a:p>
            <a:r>
              <a:rPr lang="en-US" dirty="0" err="1">
                <a:latin typeface="Courier"/>
                <a:cs typeface="Courier"/>
              </a:rPr>
              <a:t>fdmexpv</a:t>
            </a:r>
            <a:r>
              <a:rPr lang="en-US" dirty="0">
                <a:latin typeface="Courier"/>
                <a:cs typeface="Courier"/>
              </a:rPr>
              <a:t>=true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broaden=false</a:t>
            </a:r>
          </a:p>
          <a:p>
            <a:r>
              <a:rPr lang="en-US" dirty="0" err="1">
                <a:latin typeface="Courier"/>
                <a:cs typeface="Courier"/>
              </a:rPr>
              <a:t>savebins</a:t>
            </a:r>
            <a:r>
              <a:rPr lang="en-US" dirty="0">
                <a:latin typeface="Courier"/>
                <a:cs typeface="Courier"/>
              </a:rPr>
              <a:t>=true</a:t>
            </a:r>
          </a:p>
          <a:p>
            <a:r>
              <a:rPr lang="en-US" dirty="0" smtClean="0">
                <a:latin typeface="Courier"/>
                <a:cs typeface="Courier"/>
              </a:rPr>
              <a:t>bins</a:t>
            </a:r>
            <a:r>
              <a:rPr lang="en-US" dirty="0">
                <a:latin typeface="Courier"/>
                <a:cs typeface="Courier"/>
              </a:rPr>
              <a:t>=1000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T=1e-09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broaden_max</a:t>
            </a:r>
            <a:r>
              <a:rPr lang="en-US" dirty="0">
                <a:latin typeface="Courier"/>
                <a:cs typeface="Courier"/>
              </a:rPr>
              <a:t>=4</a:t>
            </a:r>
          </a:p>
          <a:p>
            <a:r>
              <a:rPr lang="en-US" dirty="0" err="1">
                <a:latin typeface="Courier"/>
                <a:cs typeface="Courier"/>
              </a:rPr>
              <a:t>broaden_ratio</a:t>
            </a:r>
            <a:r>
              <a:rPr lang="en-US" dirty="0">
                <a:latin typeface="Courier"/>
                <a:cs typeface="Courier"/>
              </a:rPr>
              <a:t>=1.01</a:t>
            </a:r>
          </a:p>
          <a:p>
            <a:r>
              <a:rPr lang="en-US" dirty="0" err="1">
                <a:latin typeface="Courier"/>
                <a:cs typeface="Courier"/>
              </a:rPr>
              <a:t>broaden_min</a:t>
            </a:r>
            <a:r>
              <a:rPr lang="en-US" dirty="0">
                <a:latin typeface="Courier"/>
                <a:cs typeface="Courier"/>
              </a:rPr>
              <a:t>=1e-8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width_custom</a:t>
            </a:r>
            <a:r>
              <a:rPr lang="en-US" dirty="0">
                <a:latin typeface="Courier"/>
                <a:cs typeface="Courier"/>
              </a:rPr>
              <a:t>=20</a:t>
            </a:r>
          </a:p>
          <a:p>
            <a:r>
              <a:rPr lang="en-US" dirty="0" err="1">
                <a:latin typeface="Courier"/>
                <a:cs typeface="Courier"/>
              </a:rPr>
              <a:t>prec_custom</a:t>
            </a:r>
            <a:r>
              <a:rPr lang="en-US" dirty="0">
                <a:latin typeface="Courier"/>
                <a:cs typeface="Courier"/>
              </a:rPr>
              <a:t>=14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done=true</a:t>
            </a:r>
          </a:p>
        </p:txBody>
      </p:sp>
    </p:spTree>
    <p:extLst>
      <p:ext uri="{BB962C8B-B14F-4D97-AF65-F5344CB8AC3E}">
        <p14:creationId xmlns:p14="http://schemas.microsoft.com/office/powerpoint/2010/main" val="150075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151187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def1ch[1];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H1 = delta number[d[]] + U/2 </a:t>
            </a:r>
            <a:r>
              <a:rPr lang="en-US" sz="1600" dirty="0" err="1">
                <a:latin typeface="Courier"/>
                <a:cs typeface="Courier"/>
              </a:rPr>
              <a:t>pow</a:t>
            </a:r>
            <a:r>
              <a:rPr lang="en-US" sz="1600" dirty="0">
                <a:latin typeface="Courier"/>
                <a:cs typeface="Courier"/>
              </a:rPr>
              <a:t>[number[d[]]-1, 2];</a:t>
            </a:r>
          </a:p>
          <a:p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 = Sum[</a:t>
            </a:r>
            <a:r>
              <a:rPr lang="en-US" sz="1600" dirty="0" err="1">
                <a:latin typeface="Courier"/>
                <a:cs typeface="Courier"/>
              </a:rPr>
              <a:t>gammaPolCh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ch</a:t>
            </a:r>
            <a:r>
              <a:rPr lang="en-US" sz="1600" dirty="0">
                <a:latin typeface="Courier"/>
                <a:cs typeface="Courier"/>
              </a:rPr>
              <a:t>] hop[f[ch-1], d[]], {</a:t>
            </a:r>
            <a:r>
              <a:rPr lang="en-US" sz="1600" dirty="0" err="1">
                <a:latin typeface="Courier"/>
                <a:cs typeface="Courier"/>
              </a:rPr>
              <a:t>ch</a:t>
            </a:r>
            <a:r>
              <a:rPr lang="en-US" sz="1600" dirty="0">
                <a:latin typeface="Courier"/>
                <a:cs typeface="Courier"/>
              </a:rPr>
              <a:t>, CHANNELS}];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Himp</a:t>
            </a:r>
            <a:r>
              <a:rPr lang="en-US" sz="1600" dirty="0">
                <a:latin typeface="Courier"/>
                <a:cs typeface="Courier"/>
              </a:rPr>
              <a:t> = H1;</a:t>
            </a:r>
          </a:p>
          <a:p>
            <a:r>
              <a:rPr lang="en-US" sz="1600" dirty="0" err="1">
                <a:latin typeface="Courier"/>
                <a:cs typeface="Courier"/>
              </a:rPr>
              <a:t>Hhyb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 err="1">
                <a:latin typeface="Courier"/>
                <a:cs typeface="Courier"/>
              </a:rPr>
              <a:t>Hpot</a:t>
            </a:r>
            <a:r>
              <a:rPr lang="en-US" sz="1600" dirty="0">
                <a:latin typeface="Courier"/>
                <a:cs typeface="Courier"/>
              </a:rPr>
              <a:t> = U </a:t>
            </a:r>
            <a:r>
              <a:rPr lang="en-US" sz="1600" dirty="0" err="1">
                <a:latin typeface="Courier"/>
                <a:cs typeface="Courier"/>
              </a:rPr>
              <a:t>hubbard</a:t>
            </a:r>
            <a:r>
              <a:rPr lang="en-US" sz="1600" dirty="0">
                <a:latin typeface="Courier"/>
                <a:cs typeface="Courier"/>
              </a:rPr>
              <a:t>[d[]];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H = </a:t>
            </a:r>
            <a:r>
              <a:rPr lang="en-US" sz="1600" dirty="0" err="1">
                <a:latin typeface="Courier"/>
                <a:cs typeface="Courier"/>
              </a:rPr>
              <a:t>Himp</a:t>
            </a:r>
            <a:r>
              <a:rPr lang="en-US" sz="1600" dirty="0">
                <a:latin typeface="Courier"/>
                <a:cs typeface="Courier"/>
              </a:rPr>
              <a:t> + </a:t>
            </a:r>
            <a:r>
              <a:rPr lang="en-US" sz="1600" dirty="0" err="1">
                <a:latin typeface="Courier"/>
                <a:cs typeface="Courier"/>
              </a:rPr>
              <a:t>Hhyb</a:t>
            </a:r>
            <a:r>
              <a:rPr lang="en-US" sz="1600" dirty="0">
                <a:latin typeface="Courier"/>
                <a:cs typeface="Courier"/>
              </a:rPr>
              <a:t> + H0;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(* All operators which contain d[], except hybridization (</a:t>
            </a:r>
            <a:r>
              <a:rPr lang="en-US" sz="1600" dirty="0" err="1">
                <a:latin typeface="Courier"/>
                <a:cs typeface="Courier"/>
              </a:rPr>
              <a:t>Hc</a:t>
            </a:r>
            <a:r>
              <a:rPr lang="en-US" sz="1600" dirty="0">
                <a:latin typeface="Courier"/>
                <a:cs typeface="Courier"/>
              </a:rPr>
              <a:t>). *)</a:t>
            </a:r>
          </a:p>
          <a:p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Himp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selfopd</a:t>
            </a:r>
            <a:r>
              <a:rPr lang="en-US" sz="1600" dirty="0">
                <a:latin typeface="Courier"/>
                <a:cs typeface="Courier"/>
              </a:rPr>
              <a:t> = ( Chop @ Expand @ </a:t>
            </a:r>
            <a:r>
              <a:rPr lang="en-US" sz="1600" dirty="0" err="1">
                <a:latin typeface="Courier"/>
                <a:cs typeface="Courier"/>
              </a:rPr>
              <a:t>komutator</a:t>
            </a:r>
            <a:r>
              <a:rPr lang="en-US" sz="1600" dirty="0">
                <a:latin typeface="Courier"/>
                <a:cs typeface="Courier"/>
              </a:rPr>
              <a:t>[</a:t>
            </a:r>
            <a:r>
              <a:rPr lang="en-US" sz="1600" dirty="0" err="1">
                <a:latin typeface="Courier"/>
                <a:cs typeface="Courier"/>
              </a:rPr>
              <a:t>Hselfd</a:t>
            </a:r>
            <a:r>
              <a:rPr lang="en-US" sz="1600" dirty="0">
                <a:latin typeface="Courier"/>
                <a:cs typeface="Courier"/>
              </a:rPr>
              <a:t> /. </a:t>
            </a:r>
            <a:r>
              <a:rPr lang="en-US" sz="1600" dirty="0" err="1">
                <a:latin typeface="Courier"/>
                <a:cs typeface="Courier"/>
              </a:rPr>
              <a:t>params</a:t>
            </a:r>
            <a:r>
              <a:rPr lang="en-US" sz="1600" dirty="0">
                <a:latin typeface="Courier"/>
                <a:cs typeface="Courier"/>
              </a:rPr>
              <a:t>, d[#1, #2]] )&amp;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15527" y="458291"/>
            <a:ext cx="104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model.m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085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"/>
            <a:ext cx="9144000" cy="6303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267" y="148169"/>
            <a:ext cx="9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3a_plot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620266" y="135760"/>
            <a:ext cx="137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45_Hubbard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656285" y="1348685"/>
            <a:ext cx="281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&lt;n&gt;=0.8, U/D=4, T=0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55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1395</Words>
  <Application>Microsoft Macintosh PowerPoint</Application>
  <PresentationFormat>On-screen Show (4:3)</PresentationFormat>
  <Paragraphs>256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Tutorial 6: DMFT calculations for  the Hubbard model,  metal-insulator transition, KLM, PAM</vt:lpstr>
      <vt:lpstr>PowerPoint Presentation</vt:lpstr>
      <vt:lpstr>Implementation using shell and perl scripts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Exercises</vt:lpstr>
      <vt:lpstr>PowerPoint Presentation</vt:lpstr>
      <vt:lpstr>PowerPoint Presentation</vt:lpstr>
      <vt:lpstr>PowerPoint Presentation</vt:lpstr>
      <vt:lpstr>Exercises</vt:lpstr>
      <vt:lpstr>Kondo lattice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Exercises</vt:lpstr>
      <vt:lpstr>Periodic Anderson model</vt:lpstr>
      <vt:lpstr>PowerPoint Presentation</vt:lpstr>
      <vt:lpstr>PowerPoint Presentation</vt:lpstr>
      <vt:lpstr>PowerPoint Presentation</vt:lpstr>
      <vt:lpstr>Exercises</vt:lpstr>
    </vt:vector>
  </TitlesOfParts>
  <Company>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Rok Zitko</dc:creator>
  <cp:lastModifiedBy>Rok</cp:lastModifiedBy>
  <cp:revision>83</cp:revision>
  <dcterms:created xsi:type="dcterms:W3CDTF">2013-06-05T09:51:58Z</dcterms:created>
  <dcterms:modified xsi:type="dcterms:W3CDTF">2013-06-18T13:28:03Z</dcterms:modified>
</cp:coreProperties>
</file>