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8" r:id="rId2"/>
    <p:sldId id="302" r:id="rId3"/>
    <p:sldId id="295" r:id="rId4"/>
    <p:sldId id="274" r:id="rId5"/>
    <p:sldId id="275" r:id="rId6"/>
    <p:sldId id="283" r:id="rId7"/>
    <p:sldId id="284" r:id="rId8"/>
    <p:sldId id="277" r:id="rId9"/>
    <p:sldId id="281" r:id="rId10"/>
    <p:sldId id="280" r:id="rId11"/>
    <p:sldId id="279" r:id="rId12"/>
    <p:sldId id="278" r:id="rId13"/>
    <p:sldId id="282" r:id="rId14"/>
    <p:sldId id="257" r:id="rId15"/>
    <p:sldId id="258" r:id="rId16"/>
    <p:sldId id="259" r:id="rId17"/>
    <p:sldId id="289" r:id="rId18"/>
    <p:sldId id="290" r:id="rId19"/>
    <p:sldId id="292" r:id="rId20"/>
    <p:sldId id="291" r:id="rId21"/>
    <p:sldId id="285" r:id="rId22"/>
    <p:sldId id="293" r:id="rId23"/>
    <p:sldId id="305" r:id="rId24"/>
    <p:sldId id="306" r:id="rId25"/>
    <p:sldId id="307" r:id="rId26"/>
    <p:sldId id="308" r:id="rId27"/>
    <p:sldId id="301" r:id="rId28"/>
    <p:sldId id="294" r:id="rId29"/>
    <p:sldId id="286" r:id="rId30"/>
    <p:sldId id="287" r:id="rId31"/>
    <p:sldId id="288" r:id="rId32"/>
    <p:sldId id="262" r:id="rId33"/>
    <p:sldId id="303" r:id="rId34"/>
    <p:sldId id="297" r:id="rId35"/>
    <p:sldId id="299" r:id="rId36"/>
    <p:sldId id="298" r:id="rId37"/>
    <p:sldId id="300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5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49EB-EC55-7245-8594-7053AAFECEF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ECEBA-C770-D542-9C1F-92BF6906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4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2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0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BDA7-63AC-A94D-B4DF-226BB865565A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1684-CE72-984B-AD55-98B4A2D7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1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Dynamical mean-field theory and</a:t>
            </a:r>
            <a:br>
              <a:rPr lang="en-US" sz="3600" dirty="0" smtClean="0"/>
            </a:br>
            <a:r>
              <a:rPr lang="en-US" sz="3600" dirty="0" smtClean="0"/>
              <a:t>the NRG as the impurity solver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Rok </a:t>
            </a:r>
            <a:r>
              <a:rPr lang="en-US" dirty="0" err="1" smtClean="0"/>
              <a:t>Žitko</a:t>
            </a:r>
            <a:endParaRPr lang="en-US" dirty="0" smtClean="0"/>
          </a:p>
          <a:p>
            <a:r>
              <a:rPr lang="en-US" dirty="0" smtClean="0"/>
              <a:t>Institute </a:t>
            </a:r>
            <a:r>
              <a:rPr lang="en-US" dirty="0" err="1" smtClean="0"/>
              <a:t>Jožef</a:t>
            </a:r>
            <a:r>
              <a:rPr lang="en-US" dirty="0" smtClean="0"/>
              <a:t> Stefan</a:t>
            </a:r>
          </a:p>
          <a:p>
            <a:r>
              <a:rPr lang="en-US" dirty="0" smtClean="0"/>
              <a:t>Ljubljana, Slovenia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9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cubic lattice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7" y="1352802"/>
            <a:ext cx="8686800" cy="126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26" y="2618680"/>
            <a:ext cx="6722868" cy="42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cubic lattice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795" y="1417638"/>
            <a:ext cx="28702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58" y="2497138"/>
            <a:ext cx="6894292" cy="42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9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cubic lattice </a:t>
            </a:r>
            <a:r>
              <a:rPr lang="en-US" sz="1800" dirty="0" smtClean="0"/>
              <a:t>(i.e., chain)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26" y="1133642"/>
            <a:ext cx="20193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10" y="2796043"/>
            <a:ext cx="6416842" cy="40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band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394" y="1417638"/>
            <a:ext cx="1892300" cy="104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10" y="2451695"/>
            <a:ext cx="7085264" cy="42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5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Achieving convergence: </a:t>
            </a:r>
            <a:r>
              <a:rPr lang="en-US" sz="4000" dirty="0"/>
              <a:t>s</a:t>
            </a:r>
            <a:r>
              <a:rPr lang="en-US" sz="4000" dirty="0" smtClean="0">
                <a:cs typeface="+mj-cs"/>
              </a:rPr>
              <a:t>elf</a:t>
            </a:r>
            <a:r>
              <a:rPr lang="en-US" sz="4000" dirty="0" smtClean="0">
                <a:cs typeface="+mj-cs"/>
              </a:rPr>
              <a:t>-consistency constraint </a:t>
            </a:r>
            <a:r>
              <a:rPr lang="en-US" sz="4000" dirty="0" smtClean="0">
                <a:cs typeface="+mj-cs"/>
              </a:rPr>
              <a:t>viewed as </a:t>
            </a:r>
            <a:r>
              <a:rPr lang="en-US" sz="4000" dirty="0" smtClean="0">
                <a:cs typeface="+mj-cs"/>
              </a:rPr>
              <a:t>a system of equations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9719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7433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42291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1819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33400" y="1828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DMFT step: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33400" y="3581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Self-consistency:</a:t>
            </a:r>
          </a:p>
        </p:txBody>
      </p:sp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7315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09600" y="52578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Linear mixing (parameter </a:t>
            </a:r>
            <a:r>
              <a:rPr lang="el-GR">
                <a:cs typeface="Arial" charset="0"/>
              </a:rPr>
              <a:t>α</a:t>
            </a:r>
            <a:r>
              <a:rPr lang="en-US">
                <a:cs typeface="Arial" charset="0"/>
              </a:rPr>
              <a:t> in [0:1]):</a:t>
            </a:r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4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Broyden method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6197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2209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Newton-Raphson method:</a:t>
            </a: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200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52400" y="3276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cs typeface="+mn-cs"/>
              </a:rPr>
              <a:t>Broyden update:</a:t>
            </a: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8715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45910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43575"/>
            <a:ext cx="4572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992" y="1455274"/>
            <a:ext cx="132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aseline="30000" dirty="0" smtClean="0"/>
              <a:t>(m)</a:t>
            </a:r>
            <a:r>
              <a:rPr lang="en-US" dirty="0" smtClean="0"/>
              <a:t>=</a:t>
            </a:r>
            <a:r>
              <a:rPr lang="en-US" b="1" dirty="0" smtClean="0"/>
              <a:t>F</a:t>
            </a:r>
            <a:r>
              <a:rPr lang="en-US" dirty="0" smtClean="0"/>
              <a:t>[ </a:t>
            </a:r>
            <a:r>
              <a:rPr lang="en-US" b="1" dirty="0" smtClean="0"/>
              <a:t>V</a:t>
            </a:r>
            <a:r>
              <a:rPr lang="en-US" baseline="30000" dirty="0" smtClean="0"/>
              <a:t>(m)</a:t>
            </a:r>
            <a:r>
              <a:rPr lang="en-US" dirty="0" smtClean="0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5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52" y="152400"/>
            <a:ext cx="6945897" cy="586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495800" y="6324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l-SI">
                <a:cs typeface="+mn-cs"/>
              </a:rPr>
              <a:t>R. Žitko, PRB </a:t>
            </a:r>
            <a:r>
              <a:rPr lang="sl-SI" b="1">
                <a:cs typeface="+mn-cs"/>
              </a:rPr>
              <a:t>80</a:t>
            </a:r>
            <a:r>
              <a:rPr lang="sl-SI">
                <a:cs typeface="+mn-cs"/>
              </a:rPr>
              <a:t>, 125125 (2009).</a:t>
            </a: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947" y="6019644"/>
            <a:ext cx="5660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can also be used to control the chemical potential in</a:t>
            </a:r>
          </a:p>
          <a:p>
            <a:r>
              <a:rPr lang="en-US" dirty="0" smtClean="0"/>
              <a:t>fixed occupancy calculations.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5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04800"/>
            <a:ext cx="88011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64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81000"/>
            <a:ext cx="89725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93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improvements in NRG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DM-NRG, CFS, FDM algorithms ⇒ more reliable spectral functions, even at finite T</a:t>
            </a:r>
          </a:p>
          <a:p>
            <a:r>
              <a:rPr lang="en-US" dirty="0" smtClean="0"/>
              <a:t>discretization scheme with reduced artifacts ⇒ possibility for improved energy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6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DMFT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1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 study and explain lattice systems of strongly correlated electron systems.</a:t>
            </a:r>
          </a:p>
          <a:p>
            <a:r>
              <a:rPr lang="en-US" sz="2800" dirty="0" smtClean="0"/>
              <a:t>Approximation: local self-energy </a:t>
            </a:r>
            <a:r>
              <a:rPr lang="en-US" sz="2800" dirty="0" smtClean="0">
                <a:latin typeface="Symbol" charset="2"/>
                <a:cs typeface="Symbol" charset="2"/>
              </a:rPr>
              <a:t>S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Dynamical: on-site quantum fluctuations treated exactly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Pro</a:t>
            </a:r>
            <a:r>
              <a:rPr lang="en-US" sz="2800" dirty="0" smtClean="0"/>
              <a:t>: tractable (reduction to an effective quantum impurity problem subject to self-consistency condition)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</a:t>
            </a:r>
            <a:r>
              <a:rPr lang="en-US" sz="2800" dirty="0" smtClean="0"/>
              <a:t>: non-local correlations treated at the static mean-field level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0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NRG vs. CT-QMC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NRG: extremely fast for single-impurity problems</a:t>
            </a:r>
          </a:p>
          <a:p>
            <a:r>
              <a:rPr lang="en-US" sz="2400" dirty="0" smtClean="0"/>
              <a:t>NRG: access to arbitrarily low temperature scales, but decent results even at high T (despite claims to the </a:t>
            </a:r>
            <a:r>
              <a:rPr lang="en-US" sz="2400" dirty="0" smtClean="0"/>
              <a:t>contrary!)</a:t>
            </a:r>
            <a:endParaRPr lang="en-US" sz="2400" dirty="0" smtClean="0"/>
          </a:p>
          <a:p>
            <a:r>
              <a:rPr lang="en-US" sz="2400" dirty="0" smtClean="0"/>
              <a:t>NRG: spectral functions directly on the real-frequency axis, no analytic continuation necessary</a:t>
            </a:r>
          </a:p>
          <a:p>
            <a:r>
              <a:rPr lang="en-US" sz="2400" dirty="0" smtClean="0"/>
              <a:t>NRG: any local Hamiltonian can be used, no minus sign problem</a:t>
            </a:r>
          </a:p>
          <a:p>
            <a:r>
              <a:rPr lang="en-US" sz="2400" dirty="0" smtClean="0"/>
              <a:t>NRG: efficient use of symmetries</a:t>
            </a:r>
          </a:p>
          <a:p>
            <a:r>
              <a:rPr lang="en-US" sz="2400" dirty="0" smtClean="0"/>
              <a:t>CT-QMC: (numerically) exact</a:t>
            </a:r>
          </a:p>
          <a:p>
            <a:r>
              <a:rPr lang="en-US" sz="2400" dirty="0" smtClean="0"/>
              <a:t>CT-QMC: can handle multi-orbital problems (even 7-orbital f-level electrons)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3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Mott-Hubbard phase transition</a:t>
            </a:r>
            <a:endParaRPr lang="en-US"/>
          </a:p>
        </p:txBody>
      </p:sp>
      <p:graphicFrame>
        <p:nvGraphicFramePr>
          <p:cNvPr id="5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68375" y="1600200"/>
          <a:ext cx="72072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Corel DESIGNER" r:id="rId3" imgW="11918249" imgH="7485777" progId="CorelDESIGNER.Graphic.12">
                  <p:embed/>
                </p:oleObj>
              </mc:Choice>
              <mc:Fallback>
                <p:oleObj name="Corel DESIGNER" r:id="rId3" imgW="11918249" imgH="7485777" progId="CorelDESIGNER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600200"/>
                        <a:ext cx="72072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172200" y="3733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chemeClr val="accent2"/>
                </a:solidFill>
                <a:cs typeface="Arial" charset="0"/>
                <a:sym typeface="Symbol" charset="0"/>
              </a:rPr>
              <a:t> </a:t>
            </a:r>
            <a:r>
              <a:rPr lang="sl-SI">
                <a:solidFill>
                  <a:schemeClr val="accent2"/>
                </a:solidFill>
                <a:cs typeface="Arial" charset="0"/>
              </a:rPr>
              <a:t>DMFT prediction</a:t>
            </a:r>
            <a:endParaRPr lang="en-US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423" y="6495832"/>
            <a:ext cx="11595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Kotliar</a:t>
            </a:r>
            <a:r>
              <a:rPr lang="en-US" sz="1100" dirty="0" smtClean="0"/>
              <a:t>, </a:t>
            </a:r>
            <a:r>
              <a:rPr lang="en-US" sz="1100" dirty="0" err="1" smtClean="0"/>
              <a:t>Vollhardt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0731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52" y="1"/>
            <a:ext cx="6363368" cy="3104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37" y="3198043"/>
            <a:ext cx="6376737" cy="3384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3691"/>
            <a:ext cx="289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Bulla, 1999, Bulla et al. 2001.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k-resolved spectral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75" y="1417638"/>
            <a:ext cx="570230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19" y="6108318"/>
            <a:ext cx="3745070" cy="6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0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1700" cy="471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232" y="5008115"/>
            <a:ext cx="3563203" cy="70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730" y="828113"/>
            <a:ext cx="4220348" cy="2879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217" y="4527034"/>
            <a:ext cx="101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k,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=0)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364" y="3745676"/>
            <a:ext cx="328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distribution function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21376" y="1539322"/>
            <a:ext cx="0" cy="14623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7569" y="2090905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52479" y="1783050"/>
            <a:ext cx="1677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quasiparticle</a:t>
            </a:r>
            <a:endParaRPr lang="en-US" dirty="0" smtClean="0"/>
          </a:p>
          <a:p>
            <a:pPr algn="ctr"/>
            <a:r>
              <a:rPr lang="en-US" dirty="0" smtClean="0"/>
              <a:t>renormalization</a:t>
            </a:r>
          </a:p>
          <a:p>
            <a:pPr algn="ctr"/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95330" y="5222560"/>
            <a:ext cx="21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cubic lattice DOS: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8096" y="6242650"/>
            <a:ext cx="6815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Caveat: obviously, DMFT is not a good approximation for 2D problems. </a:t>
            </a:r>
          </a:p>
          <a:p>
            <a:r>
              <a:rPr lang="en-US" dirty="0" smtClean="0"/>
              <a:t>But 2D cubic lattice is nice for plotting...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0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26" y="3743413"/>
            <a:ext cx="45847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78" y="0"/>
            <a:ext cx="4105521" cy="3386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38478" cy="34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150" y="0"/>
            <a:ext cx="3981077" cy="3530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150" y="3661449"/>
            <a:ext cx="46228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6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phases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Ferromagnetism</a:t>
            </a:r>
            <a:r>
              <a:rPr lang="en-US" dirty="0" smtClean="0"/>
              <a:t>: break spin symmetry (i.e., add spin index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, use QSZ symmetry type)</a:t>
            </a:r>
          </a:p>
          <a:p>
            <a:r>
              <a:rPr lang="en-US" b="1" dirty="0" smtClean="0"/>
              <a:t>Superconductivity</a:t>
            </a:r>
            <a:r>
              <a:rPr lang="en-US" dirty="0" smtClean="0"/>
              <a:t>: introduce </a:t>
            </a:r>
            <a:r>
              <a:rPr lang="en-US" dirty="0" err="1" smtClean="0"/>
              <a:t>Nambu</a:t>
            </a:r>
            <a:r>
              <a:rPr lang="en-US" dirty="0" smtClean="0"/>
              <a:t> structure, compute both standard G and anomalous G </a:t>
            </a:r>
            <a:r>
              <a:rPr lang="en-US" dirty="0" smtClean="0"/>
              <a:t>(use SPSU2 symmetry type)</a:t>
            </a:r>
            <a:endParaRPr lang="en-US" dirty="0" smtClean="0"/>
          </a:p>
          <a:p>
            <a:r>
              <a:rPr lang="en-US" b="1" dirty="0" err="1" smtClean="0"/>
              <a:t>Antiferromagnetism</a:t>
            </a:r>
            <a:r>
              <a:rPr lang="en-US" dirty="0" smtClean="0"/>
              <a:t>: introduce AB </a:t>
            </a:r>
            <a:r>
              <a:rPr lang="en-US" dirty="0" err="1" smtClean="0"/>
              <a:t>sublattice</a:t>
            </a:r>
            <a:r>
              <a:rPr lang="en-US" dirty="0" smtClean="0"/>
              <a:t> structure, do double impurity calculation (one for A type, one for B type)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0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73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4842" y="51476"/>
            <a:ext cx="314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Hubbard model: phase diagram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217" y="6501438"/>
            <a:ext cx="310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Zitzler</a:t>
            </a:r>
            <a:r>
              <a:rPr lang="en-US" dirty="0"/>
              <a:t> </a:t>
            </a:r>
            <a:r>
              <a:rPr lang="en-US" dirty="0" smtClean="0"/>
              <a:t>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1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1272"/>
            <a:ext cx="4132438" cy="55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019800" y="2590800"/>
            <a:ext cx="2819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cs typeface="Arial" charset="0"/>
              </a:rPr>
              <a:t>Hubbard model on the B</a:t>
            </a:r>
            <a:r>
              <a:rPr lang="sl-SI" sz="2400">
                <a:cs typeface="Arial" charset="0"/>
              </a:rPr>
              <a:t>ethe lattice</a:t>
            </a:r>
            <a:r>
              <a:rPr lang="en-US" sz="2400">
                <a:cs typeface="Arial" charset="0"/>
              </a:rPr>
              <a:t>,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PM phase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accent2"/>
                </a:solidFill>
                <a:cs typeface="Arial" charset="0"/>
              </a:rPr>
              <a:t>inner</a:t>
            </a:r>
            <a:r>
              <a:rPr lang="sl-SI" sz="24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band</a:t>
            </a:r>
            <a:r>
              <a:rPr lang="sl-SI" sz="2400">
                <a:solidFill>
                  <a:schemeClr val="accent2"/>
                </a:solidFill>
                <a:cs typeface="Arial" charset="0"/>
              </a:rPr>
              <a:t>-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edge features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191000" y="1828800"/>
            <a:ext cx="2286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>
            <a:off x="4081463" y="3090863"/>
            <a:ext cx="2286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3908425" y="4549775"/>
            <a:ext cx="2286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172200" y="5715000"/>
            <a:ext cx="281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See also DMRG study,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Karski, Raas, Uhrig,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PRB </a:t>
            </a:r>
            <a:r>
              <a:rPr lang="en-US" b="1">
                <a:cs typeface="+mn-cs"/>
              </a:rPr>
              <a:t>72</a:t>
            </a:r>
            <a:r>
              <a:rPr lang="en-US">
                <a:cs typeface="+mn-cs"/>
              </a:rPr>
              <a:t>, 113110 (2005).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spectral functions?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3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Infinite-D limit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864395"/>
            <a:ext cx="83185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843" y="1675055"/>
            <a:ext cx="37973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6064827"/>
            <a:ext cx="89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See, for example, D. </a:t>
            </a:r>
            <a:r>
              <a:rPr lang="en-US" dirty="0" err="1" smtClean="0"/>
              <a:t>Vollhardt</a:t>
            </a:r>
            <a:r>
              <a:rPr lang="en-US" dirty="0" smtClean="0"/>
              <a:t> </a:t>
            </a:r>
            <a:r>
              <a:rPr lang="en-US" b="1" dirty="0"/>
              <a:t>in The LDA+DMFT approach to strongly correlated </a:t>
            </a:r>
            <a:r>
              <a:rPr lang="en-US" b="1" dirty="0" smtClean="0"/>
              <a:t>materials</a:t>
            </a:r>
            <a:r>
              <a:rPr lang="en-US" dirty="0" smtClean="0"/>
              <a:t>, Eva </a:t>
            </a:r>
            <a:r>
              <a:rPr lang="en-US" dirty="0" err="1"/>
              <a:t>Pavarini</a:t>
            </a:r>
            <a:r>
              <a:rPr lang="en-US" dirty="0"/>
              <a:t>, Erik Koch, Dieter </a:t>
            </a:r>
            <a:r>
              <a:rPr lang="en-US" dirty="0" err="1"/>
              <a:t>Vollhardt</a:t>
            </a:r>
            <a:r>
              <a:rPr lang="en-US" dirty="0"/>
              <a:t>, and Alexander Lichtenstein (Eds.</a:t>
            </a:r>
            <a:r>
              <a:rPr lang="en-US" dirty="0" smtClean="0"/>
              <a:t>), 2011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76655"/>
            <a:ext cx="2209800" cy="5842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835249" y="2039602"/>
            <a:ext cx="12316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8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0"/>
            <a:ext cx="37121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68833" y="6443996"/>
            <a:ext cx="191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Z. </a:t>
            </a:r>
            <a:r>
              <a:rPr lang="en-US" dirty="0" err="1" smtClean="0"/>
              <a:t>Osolin</a:t>
            </a:r>
            <a:r>
              <a:rPr lang="en-US" dirty="0" smtClean="0"/>
              <a:t>, RZ,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010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019800" y="2590800"/>
            <a:ext cx="28194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cs typeface="Arial" charset="0"/>
              </a:rPr>
              <a:t>Hubbard model on the B</a:t>
            </a:r>
            <a:r>
              <a:rPr lang="sl-SI" sz="2400">
                <a:cs typeface="Arial" charset="0"/>
              </a:rPr>
              <a:t>ethe lattice</a:t>
            </a:r>
            <a:r>
              <a:rPr lang="en-US" sz="2400">
                <a:cs typeface="Arial" charset="0"/>
              </a:rPr>
              <a:t>,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AFM phase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accent2"/>
                </a:solidFill>
                <a:cs typeface="Arial" charset="0"/>
              </a:rPr>
              <a:t>spin-polaron structure </a:t>
            </a:r>
            <a:br>
              <a:rPr lang="en-US" sz="2400">
                <a:solidFill>
                  <a:schemeClr val="accent2"/>
                </a:solidFill>
                <a:cs typeface="Arial" charset="0"/>
              </a:rPr>
            </a:br>
            <a:r>
              <a:rPr lang="en-US" sz="2400">
                <a:solidFill>
                  <a:schemeClr val="accent2"/>
                </a:solidFill>
                <a:cs typeface="Arial" charset="0"/>
              </a:rPr>
              <a:t>(</a:t>
            </a:r>
            <a:r>
              <a:rPr lang="ja-JP" altLang="en-US" sz="2400">
                <a:solidFill>
                  <a:schemeClr val="accent2"/>
                </a:solidFill>
                <a:latin typeface="Arial"/>
                <a:cs typeface="Arial" charset="0"/>
              </a:rPr>
              <a:t>“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string-states</a:t>
            </a:r>
            <a:r>
              <a:rPr lang="ja-JP" altLang="en-US" sz="2400">
                <a:solidFill>
                  <a:schemeClr val="accent2"/>
                </a:solidFill>
                <a:latin typeface="Arial"/>
                <a:cs typeface="Arial" charset="0"/>
              </a:rPr>
              <a:t>”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)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2209800" y="4953000"/>
            <a:ext cx="3048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981200" y="5105400"/>
            <a:ext cx="3048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1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289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51468" y="1481738"/>
            <a:ext cx="449759" cy="1733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402454" y="1481738"/>
            <a:ext cx="383618" cy="529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8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29" y="1703328"/>
            <a:ext cx="33147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03328"/>
            <a:ext cx="34036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67" y="2867537"/>
            <a:ext cx="8686800" cy="804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22" y="3778842"/>
            <a:ext cx="1645143" cy="292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621" y="4287780"/>
            <a:ext cx="4010045" cy="969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0576" y="3988339"/>
            <a:ext cx="142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Bethe lattice: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231" y="3727507"/>
            <a:ext cx="7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95" y="5773870"/>
            <a:ext cx="8673569" cy="729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95" y="4361065"/>
            <a:ext cx="3770040" cy="7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DMFT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41943"/>
            <a:ext cx="844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Vertex corrections drop </a:t>
            </a:r>
            <a:r>
              <a:rPr lang="en-US" dirty="0" smtClean="0"/>
              <a:t>out, because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is local, and </a:t>
            </a:r>
            <a:r>
              <a:rPr lang="en-US" b="1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have different parity.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6" y="2260217"/>
            <a:ext cx="8990050" cy="933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3531624"/>
            <a:ext cx="5751051" cy="49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21" y="4126419"/>
            <a:ext cx="6884968" cy="866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339" y="5199137"/>
            <a:ext cx="5294149" cy="11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5" y="0"/>
            <a:ext cx="592652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488" y="199512"/>
            <a:ext cx="2756598" cy="384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6214" y="6092877"/>
            <a:ext cx="22028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X. Deng, J. </a:t>
            </a:r>
            <a:r>
              <a:rPr lang="en-US" sz="1400" dirty="0" err="1" smtClean="0"/>
              <a:t>Mravlje</a:t>
            </a:r>
            <a:r>
              <a:rPr lang="en-US" sz="1400" dirty="0" smtClean="0"/>
              <a:t>, R. </a:t>
            </a:r>
            <a:r>
              <a:rPr lang="en-US" sz="1400" dirty="0" err="1" smtClean="0"/>
              <a:t>Zitko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M. Ferrero, G. </a:t>
            </a:r>
            <a:r>
              <a:rPr lang="en-US" sz="1400" dirty="0" err="1" smtClean="0"/>
              <a:t>Kotliar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A. Georges, PRL 2013.</a:t>
            </a:r>
          </a:p>
        </p:txBody>
      </p:sp>
    </p:spTree>
    <p:extLst>
      <p:ext uri="{BB962C8B-B14F-4D97-AF65-F5344CB8AC3E}">
        <p14:creationId xmlns:p14="http://schemas.microsoft.com/office/powerpoint/2010/main" val="40998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0"/>
            <a:ext cx="492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03200"/>
            <a:ext cx="8509000" cy="645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5443" y="3810179"/>
            <a:ext cx="58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qmc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94439" y="5067011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2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1526" cy="4525963"/>
          </a:xfrm>
        </p:spPr>
        <p:txBody>
          <a:bodyPr/>
          <a:lstStyle/>
          <a:p>
            <a:r>
              <a:rPr lang="en-US" dirty="0" smtClean="0"/>
              <a:t>Hubbard (SC, CO)</a:t>
            </a:r>
          </a:p>
          <a:p>
            <a:r>
              <a:rPr lang="en-US" dirty="0" smtClean="0"/>
              <a:t>two-orbital Hubbard model</a:t>
            </a:r>
          </a:p>
          <a:p>
            <a:r>
              <a:rPr lang="en-US" dirty="0" smtClean="0"/>
              <a:t>Hubbard-Holstein model (near half-filling)</a:t>
            </a:r>
          </a:p>
          <a:p>
            <a:r>
              <a:rPr lang="en-US" dirty="0" smtClean="0"/>
              <a:t>Kondo lattice model </a:t>
            </a:r>
            <a:r>
              <a:rPr lang="en-US" sz="2800" dirty="0" smtClean="0"/>
              <a:t>(PM, FM, AFM, SC phases)</a:t>
            </a:r>
          </a:p>
          <a:p>
            <a:r>
              <a:rPr lang="en-US" dirty="0" smtClean="0"/>
              <a:t>Periodic Anderson model (PAM), correlated PAM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5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Infinite-D limit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47" y="1770647"/>
            <a:ext cx="3098800" cy="46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684" y="2660316"/>
            <a:ext cx="8045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Derivation of the DMFT equations by cavity method: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write the partition function as an integral over </a:t>
            </a:r>
            <a:r>
              <a:rPr lang="en-US" sz="2400" dirty="0" err="1" smtClean="0"/>
              <a:t>Grassman</a:t>
            </a:r>
            <a:r>
              <a:rPr lang="en-US" sz="2400" dirty="0" smtClean="0"/>
              <a:t> variables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integrate out all fermions except those at the chosen single site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split the effective action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take the D to infinity limit to simplify the expression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result: self-consistency equation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93557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Georges et al., RMP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4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6199" y="5852549"/>
            <a:ext cx="6674853" cy="10054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Hubbard ⇒ SIAM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417638"/>
            <a:ext cx="773430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20485"/>
            <a:ext cx="7454900" cy="100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0" y="3723785"/>
            <a:ext cx="4165600" cy="100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131" y="4727085"/>
            <a:ext cx="2690395" cy="1125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147" y="5932757"/>
            <a:ext cx="64516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4696" y="4879482"/>
            <a:ext cx="231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hybridization plays the</a:t>
            </a:r>
          </a:p>
          <a:p>
            <a:r>
              <a:rPr lang="en-US" dirty="0" smtClean="0"/>
              <a:t>role of the Weiss field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745" y="4984765"/>
            <a:ext cx="262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/>
              <a:t>)=-</a:t>
            </a:r>
            <a:r>
              <a:rPr lang="en-US" sz="2400" dirty="0" err="1" smtClean="0"/>
              <a:t>Im</a:t>
            </a:r>
            <a:r>
              <a:rPr lang="en-US" sz="2400" dirty="0" smtClean="0"/>
              <a:t>[ 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w</a:t>
            </a:r>
            <a:r>
              <a:rPr lang="en-US" sz="2400" dirty="0" err="1" smtClean="0"/>
              <a:t>+i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) 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43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52" y="3005556"/>
            <a:ext cx="4013200" cy="74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332" y="3861803"/>
            <a:ext cx="50419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0" y="5383129"/>
            <a:ext cx="5143500" cy="9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097" y="784352"/>
            <a:ext cx="4559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06" y="271379"/>
            <a:ext cx="668020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3926305"/>
            <a:ext cx="41402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0" y="5132805"/>
            <a:ext cx="3835400" cy="1308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7052" y="2566582"/>
            <a:ext cx="3335048" cy="638497"/>
          </a:xfrm>
          <a:prstGeom prst="rect">
            <a:avLst/>
          </a:prstGeom>
          <a:solidFill>
            <a:schemeClr val="accent3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Bethe lattice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948" y="1417638"/>
            <a:ext cx="481330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574" y="2433638"/>
            <a:ext cx="6542824" cy="4108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5682" y="5874033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939" y="3452979"/>
            <a:ext cx="42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196146" y="3744036"/>
            <a:ext cx="277793" cy="131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1"/>
          </p:cNvCxnSpPr>
          <p:nvPr/>
        </p:nvCxnSpPr>
        <p:spPr>
          <a:xfrm flipH="1" flipV="1">
            <a:off x="5926238" y="5622667"/>
            <a:ext cx="489444" cy="436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06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Hypercubic</a:t>
            </a:r>
            <a:r>
              <a:rPr lang="en-US" dirty="0" smtClean="0"/>
              <a:t> lattice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15" y="1417638"/>
            <a:ext cx="7658100" cy="62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5" y="2001835"/>
            <a:ext cx="7780421" cy="48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3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720</Words>
  <Application>Microsoft Macintosh PowerPoint</Application>
  <PresentationFormat>On-screen Show (4:3)</PresentationFormat>
  <Paragraphs>97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Corel DESIGNER</vt:lpstr>
      <vt:lpstr>Dynamical mean-field theory and the NRG as the impurity solver</vt:lpstr>
      <vt:lpstr>DMFT </vt:lpstr>
      <vt:lpstr>Infinite-D limit</vt:lpstr>
      <vt:lpstr>Infinite-D limit</vt:lpstr>
      <vt:lpstr>Hubbard ⇒ SIAM</vt:lpstr>
      <vt:lpstr>PowerPoint Presentation</vt:lpstr>
      <vt:lpstr>PowerPoint Presentation</vt:lpstr>
      <vt:lpstr>Bethe lattice</vt:lpstr>
      <vt:lpstr>Hypercubic lattice</vt:lpstr>
      <vt:lpstr>3D cubic lattice</vt:lpstr>
      <vt:lpstr>2D cubic lattice</vt:lpstr>
      <vt:lpstr>1D cubic lattice (i.e., chain)</vt:lpstr>
      <vt:lpstr>Flat band</vt:lpstr>
      <vt:lpstr>Achieving convergence: self-consistency constraint viewed as a system of equations</vt:lpstr>
      <vt:lpstr>Broyden method</vt:lpstr>
      <vt:lpstr>PowerPoint Presentation</vt:lpstr>
      <vt:lpstr>PowerPoint Presentation</vt:lpstr>
      <vt:lpstr>PowerPoint Presentation</vt:lpstr>
      <vt:lpstr>Recent improvements in NRG</vt:lpstr>
      <vt:lpstr>NRG vs. CT-QMC</vt:lpstr>
      <vt:lpstr>Mott-Hubbard phase transition</vt:lpstr>
      <vt:lpstr>PowerPoint Presentation</vt:lpstr>
      <vt:lpstr>k-resolved spectral functions</vt:lpstr>
      <vt:lpstr>PowerPoint Presentation</vt:lpstr>
      <vt:lpstr>PowerPoint Presentation</vt:lpstr>
      <vt:lpstr>PowerPoint Presentation</vt:lpstr>
      <vt:lpstr>Ordered phases</vt:lpstr>
      <vt:lpstr>PowerPoint Presentation</vt:lpstr>
      <vt:lpstr>High-resolution spectral functions?</vt:lpstr>
      <vt:lpstr>PowerPoint Presentation</vt:lpstr>
      <vt:lpstr>PowerPoint Presentation</vt:lpstr>
      <vt:lpstr>PowerPoint Presentation</vt:lpstr>
      <vt:lpstr>Thermodynamics</vt:lpstr>
      <vt:lpstr>Transport in DMFT</vt:lpstr>
      <vt:lpstr>PowerPoint Presentation</vt:lpstr>
      <vt:lpstr>PowerPoint Presentation</vt:lpstr>
      <vt:lpstr>PowerPoint Presentation</vt:lpstr>
      <vt:lpstr>Other applications</vt:lpstr>
    </vt:vector>
  </TitlesOfParts>
  <Company>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 Zitko</dc:creator>
  <cp:lastModifiedBy>Rok</cp:lastModifiedBy>
  <cp:revision>112</cp:revision>
  <dcterms:created xsi:type="dcterms:W3CDTF">2013-06-03T12:50:09Z</dcterms:created>
  <dcterms:modified xsi:type="dcterms:W3CDTF">2013-06-17T13:25:54Z</dcterms:modified>
</cp:coreProperties>
</file>