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75" r:id="rId19"/>
    <p:sldId id="261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8F6C1-689D-4D4E-8095-8EF7993927CE}" type="datetimeFigureOut">
              <a:rPr lang="en-US" smtClean="0"/>
              <a:t>6/17/13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D891-24C2-A44F-BDBF-F9E0B62A4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7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A0FE06-590A-2947-A7F9-A362B5A386B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mtClean="0">
                <a:cs typeface="+mn-cs"/>
              </a:rPr>
              <a:t>Šele nedavno je bila metoda izboljšana do te mere, da je možno </a:t>
            </a:r>
            <a:r>
              <a:rPr lang="en-US" smtClean="0">
                <a:cs typeface="+mn-cs"/>
              </a:rPr>
              <a:t>natancno </a:t>
            </a:r>
            <a:r>
              <a:rPr lang="sl-SI" smtClean="0">
                <a:cs typeface="+mn-cs"/>
              </a:rPr>
              <a:t>računati</a:t>
            </a:r>
            <a:r>
              <a:rPr lang="en-US" smtClean="0">
                <a:cs typeface="+mn-cs"/>
              </a:rPr>
              <a:t> spektre pri visjih energijah.</a:t>
            </a:r>
            <a:endParaRPr lang="sl-SI" smtClean="0">
              <a:cs typeface="+mn-cs"/>
            </a:endParaRPr>
          </a:p>
          <a:p>
            <a:pPr eaLnBrk="1" hangingPunct="1">
              <a:defRPr/>
            </a:pPr>
            <a:r>
              <a:rPr lang="sl-SI" smtClean="0">
                <a:cs typeface="+mn-cs"/>
              </a:rPr>
              <a:t>Asimetrija ne pride do izraza pri meritvah, delno se izgubi, ko seštejemo obe komponenti, verjetno pa tudi zaradi dodatne termične razširitve vrhov.</a:t>
            </a:r>
          </a:p>
          <a:p>
            <a:pPr eaLnBrk="1" hangingPunct="1">
              <a:defRPr/>
            </a:pPr>
            <a:r>
              <a:rPr lang="sl-SI" smtClean="0">
                <a:cs typeface="+mn-cs"/>
              </a:rPr>
              <a:t>“the question of the prefactor is interesting, but it’s important to point out that in the range of experimentally relevant</a:t>
            </a:r>
          </a:p>
          <a:p>
            <a:pPr eaLnBrk="1" hangingPunct="1">
              <a:defRPr/>
            </a:pPr>
            <a:r>
              <a:rPr lang="sl-SI" smtClean="0">
                <a:cs typeface="+mn-cs"/>
              </a:rPr>
              <a:t>Magnetic fields it does not change much”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0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4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0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5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2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8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1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1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0B75-EB15-B749-BA27-C5618FE9B427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7869-8288-0443-BAA9-AFB04ADC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Tutorial 4: </a:t>
            </a:r>
            <a:r>
              <a:rPr lang="en-US" sz="3600" dirty="0"/>
              <a:t>Kondo peak splitting in magnetic </a:t>
            </a:r>
            <a:r>
              <a:rPr lang="en-US" sz="3600" dirty="0" smtClean="0"/>
              <a:t>field, transport integrals, conductance and </a:t>
            </a:r>
            <a:r>
              <a:rPr lang="en-US" sz="3600" dirty="0" err="1" smtClean="0"/>
              <a:t>thermopower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Rok </a:t>
            </a:r>
            <a:r>
              <a:rPr lang="en-US" dirty="0" err="1" smtClean="0"/>
              <a:t>Žitko</a:t>
            </a:r>
            <a:endParaRPr lang="en-US" dirty="0" smtClean="0"/>
          </a:p>
          <a:p>
            <a:r>
              <a:rPr lang="en-US" dirty="0" smtClean="0"/>
              <a:t>Institute </a:t>
            </a:r>
            <a:r>
              <a:rPr lang="en-US" dirty="0" err="1" smtClean="0"/>
              <a:t>Jožef</a:t>
            </a:r>
            <a:r>
              <a:rPr lang="en-US" dirty="0" smtClean="0"/>
              <a:t> Stefan</a:t>
            </a:r>
          </a:p>
          <a:p>
            <a:r>
              <a:rPr lang="en-US" dirty="0" smtClean="0"/>
              <a:t>Ljubljana, Slovenia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6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integrals for SIAM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6017" y="242156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#!/</a:t>
            </a:r>
            <a:r>
              <a:rPr lang="en-US" dirty="0" err="1">
                <a:latin typeface="Courier"/>
                <a:cs typeface="Courier"/>
              </a:rPr>
              <a:t>usr</a:t>
            </a:r>
            <a:r>
              <a:rPr lang="en-US" dirty="0">
                <a:latin typeface="Courier"/>
                <a:cs typeface="Courier"/>
              </a:rPr>
              <a:t>/bin/</a:t>
            </a:r>
            <a:r>
              <a:rPr lang="en-US" dirty="0" err="1">
                <a:latin typeface="Courier"/>
                <a:cs typeface="Courier"/>
              </a:rPr>
              <a:t>env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looper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 Conductance calculation for SIAM</a:t>
            </a:r>
          </a:p>
          <a:p>
            <a:r>
              <a:rPr lang="en-US" dirty="0">
                <a:latin typeface="Courier"/>
                <a:cs typeface="Courier"/>
              </a:rPr>
              <a:t>#AUTOLOOP: </a:t>
            </a:r>
            <a:r>
              <a:rPr lang="en-US" dirty="0" err="1">
                <a:latin typeface="Courier"/>
                <a:cs typeface="Courier"/>
              </a:rPr>
              <a:t>nrginit</a:t>
            </a:r>
            <a:r>
              <a:rPr lang="en-US" dirty="0">
                <a:latin typeface="Courier"/>
                <a:cs typeface="Courier"/>
              </a:rPr>
              <a:t> ; </a:t>
            </a:r>
            <a:r>
              <a:rPr lang="en-US" dirty="0" err="1">
                <a:latin typeface="Courier"/>
                <a:cs typeface="Courier"/>
              </a:rPr>
              <a:t>nrgrun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#OVERWRITE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param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symtype</a:t>
            </a:r>
            <a:r>
              <a:rPr lang="en-US" dirty="0">
                <a:latin typeface="Courier"/>
                <a:cs typeface="Courier"/>
              </a:rPr>
              <a:t>=QS</a:t>
            </a:r>
          </a:p>
          <a:p>
            <a:r>
              <a:rPr lang="en-US" dirty="0">
                <a:latin typeface="Courier"/>
                <a:cs typeface="Courier"/>
              </a:rPr>
              <a:t>discretization=Z</a:t>
            </a:r>
          </a:p>
          <a:p>
            <a:r>
              <a:rPr lang="en-US" dirty="0">
                <a:latin typeface="Courier"/>
                <a:cs typeface="Courier"/>
              </a:rPr>
              <a:t>@$z = 1/8; $z &lt;= 1; $z += 1/8</a:t>
            </a:r>
          </a:p>
          <a:p>
            <a:r>
              <a:rPr lang="en-US" dirty="0">
                <a:latin typeface="Courier"/>
                <a:cs typeface="Courier"/>
              </a:rPr>
              <a:t>z=$z</a:t>
            </a:r>
          </a:p>
          <a:p>
            <a:r>
              <a:rPr lang="en-US" dirty="0">
                <a:latin typeface="Courier"/>
                <a:cs typeface="Courier"/>
              </a:rPr>
              <a:t>Lambda=2</a:t>
            </a:r>
          </a:p>
          <a:p>
            <a:r>
              <a:rPr lang="en-US" dirty="0" err="1">
                <a:latin typeface="Courier"/>
                <a:cs typeface="Courier"/>
              </a:rPr>
              <a:t>Tmin</a:t>
            </a:r>
            <a:r>
              <a:rPr lang="en-US" dirty="0">
                <a:latin typeface="Courier"/>
                <a:cs typeface="Courier"/>
              </a:rPr>
              <a:t>=1e-10</a:t>
            </a:r>
          </a:p>
          <a:p>
            <a:r>
              <a:rPr lang="en-US" dirty="0" err="1">
                <a:latin typeface="Courier"/>
                <a:cs typeface="Courier"/>
              </a:rPr>
              <a:t>keepenergy</a:t>
            </a:r>
            <a:r>
              <a:rPr lang="en-US" dirty="0">
                <a:latin typeface="Courier"/>
                <a:cs typeface="Courier"/>
              </a:rPr>
              <a:t>=10</a:t>
            </a:r>
          </a:p>
          <a:p>
            <a:r>
              <a:rPr lang="en-US" dirty="0">
                <a:latin typeface="Courier"/>
                <a:cs typeface="Courier"/>
              </a:rPr>
              <a:t>keep=</a:t>
            </a:r>
            <a:r>
              <a:rPr lang="en-US" dirty="0" smtClean="0">
                <a:latin typeface="Courier"/>
                <a:cs typeface="Courier"/>
              </a:rPr>
              <a:t>10000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5400" y="2428022"/>
            <a:ext cx="30869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model=SIAM</a:t>
            </a:r>
          </a:p>
          <a:p>
            <a:r>
              <a:rPr lang="en-US" dirty="0">
                <a:latin typeface="Courier"/>
                <a:cs typeface="Courier"/>
              </a:rPr>
              <a:t>U=0.01</a:t>
            </a:r>
          </a:p>
          <a:p>
            <a:r>
              <a:rPr lang="en-US" dirty="0">
                <a:latin typeface="Courier"/>
                <a:cs typeface="Courier"/>
              </a:rPr>
              <a:t>Gamma=0.001</a:t>
            </a:r>
          </a:p>
          <a:p>
            <a:r>
              <a:rPr lang="en-US" dirty="0">
                <a:latin typeface="Courier"/>
                <a:cs typeface="Courier"/>
              </a:rPr>
              <a:t>delta=0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ops=</a:t>
            </a:r>
            <a:r>
              <a:rPr lang="en-US" dirty="0" err="1">
                <a:latin typeface="Courier"/>
                <a:cs typeface="Courier"/>
              </a:rPr>
              <a:t>A_d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specgt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A_d-A_d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speci1t=</a:t>
            </a:r>
            <a:r>
              <a:rPr lang="en-US" dirty="0" err="1">
                <a:latin typeface="Courier"/>
                <a:cs typeface="Courier"/>
              </a:rPr>
              <a:t>A_d-A_d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speci2t=</a:t>
            </a:r>
            <a:r>
              <a:rPr lang="en-US" dirty="0" err="1">
                <a:latin typeface="Courier"/>
                <a:cs typeface="Courier"/>
              </a:rPr>
              <a:t>A_d-A_d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gtp</a:t>
            </a:r>
            <a:r>
              <a:rPr lang="en-US" dirty="0">
                <a:latin typeface="Courier"/>
                <a:cs typeface="Courier"/>
              </a:rPr>
              <a:t>=0.7</a:t>
            </a: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974" y="1887604"/>
            <a:ext cx="481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07_cond/1_zloop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53661" y="4075107"/>
            <a:ext cx="2451924" cy="1799398"/>
          </a:xfrm>
          <a:prstGeom prst="rect">
            <a:avLst/>
          </a:prstGeom>
          <a:solidFill>
            <a:schemeClr val="dk1">
              <a:alpha val="1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00"/>
            <a:ext cx="9144000" cy="6220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317" y="0"/>
            <a:ext cx="26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3a_plot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648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00"/>
            <a:ext cx="9144000" cy="62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2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Conductance for the Kondo 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952" y="1592860"/>
            <a:ext cx="4572000" cy="4801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#!/</a:t>
            </a:r>
            <a:r>
              <a:rPr lang="en-US" dirty="0" err="1">
                <a:latin typeface="Courier"/>
                <a:cs typeface="Courier"/>
              </a:rPr>
              <a:t>usr</a:t>
            </a:r>
            <a:r>
              <a:rPr lang="en-US" dirty="0">
                <a:latin typeface="Courier"/>
                <a:cs typeface="Courier"/>
              </a:rPr>
              <a:t>/bin/</a:t>
            </a:r>
            <a:r>
              <a:rPr lang="en-US" dirty="0" err="1">
                <a:latin typeface="Courier"/>
                <a:cs typeface="Courier"/>
              </a:rPr>
              <a:t>env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looper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#AUTOLOOP: </a:t>
            </a:r>
            <a:r>
              <a:rPr lang="en-US" dirty="0" err="1">
                <a:latin typeface="Courier"/>
                <a:cs typeface="Courier"/>
              </a:rPr>
              <a:t>nrginit</a:t>
            </a:r>
            <a:r>
              <a:rPr lang="en-US" dirty="0">
                <a:latin typeface="Courier"/>
                <a:cs typeface="Courier"/>
              </a:rPr>
              <a:t> ; </a:t>
            </a:r>
            <a:r>
              <a:rPr lang="en-US" dirty="0" err="1">
                <a:latin typeface="Courier"/>
                <a:cs typeface="Courier"/>
              </a:rPr>
              <a:t>nrgrun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#OVERWRITE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[extra]</a:t>
            </a:r>
          </a:p>
          <a:p>
            <a:r>
              <a:rPr lang="en-US" dirty="0">
                <a:latin typeface="Courier"/>
                <a:cs typeface="Courier"/>
              </a:rPr>
              <a:t>spin=1/2</a:t>
            </a:r>
          </a:p>
          <a:p>
            <a:r>
              <a:rPr lang="en-US" dirty="0" err="1">
                <a:latin typeface="Courier"/>
                <a:cs typeface="Courier"/>
              </a:rPr>
              <a:t>Jkondo</a:t>
            </a:r>
            <a:r>
              <a:rPr lang="en-US" dirty="0">
                <a:latin typeface="Courier"/>
                <a:cs typeface="Courier"/>
              </a:rPr>
              <a:t>=0.2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param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symtype</a:t>
            </a:r>
            <a:r>
              <a:rPr lang="en-US" dirty="0">
                <a:latin typeface="Courier"/>
                <a:cs typeface="Courier"/>
              </a:rPr>
              <a:t>=QS</a:t>
            </a:r>
          </a:p>
          <a:p>
            <a:r>
              <a:rPr lang="en-US" dirty="0">
                <a:latin typeface="Courier"/>
                <a:cs typeface="Courier"/>
              </a:rPr>
              <a:t>discretization=Z</a:t>
            </a:r>
          </a:p>
          <a:p>
            <a:r>
              <a:rPr lang="en-US" dirty="0">
                <a:latin typeface="Courier"/>
                <a:cs typeface="Courier"/>
              </a:rPr>
              <a:t>@$z = 1/4; $z &lt;= 1; $z += 1/4</a:t>
            </a:r>
          </a:p>
          <a:p>
            <a:r>
              <a:rPr lang="en-US" dirty="0">
                <a:latin typeface="Courier"/>
                <a:cs typeface="Courier"/>
              </a:rPr>
              <a:t>z=$z</a:t>
            </a:r>
          </a:p>
          <a:p>
            <a:r>
              <a:rPr lang="en-US" dirty="0">
                <a:latin typeface="Courier"/>
                <a:cs typeface="Courier"/>
              </a:rPr>
              <a:t>Lambda=2</a:t>
            </a:r>
          </a:p>
          <a:p>
            <a:r>
              <a:rPr lang="en-US" dirty="0" err="1">
                <a:latin typeface="Courier"/>
                <a:cs typeface="Courier"/>
              </a:rPr>
              <a:t>Tmin</a:t>
            </a:r>
            <a:r>
              <a:rPr lang="en-US" dirty="0">
                <a:latin typeface="Courier"/>
                <a:cs typeface="Courier"/>
              </a:rPr>
              <a:t>=1e-10</a:t>
            </a:r>
          </a:p>
          <a:p>
            <a:r>
              <a:rPr lang="en-US" dirty="0" err="1">
                <a:latin typeface="Courier"/>
                <a:cs typeface="Courier"/>
              </a:rPr>
              <a:t>keepenergy</a:t>
            </a:r>
            <a:r>
              <a:rPr lang="en-US" dirty="0">
                <a:latin typeface="Courier"/>
                <a:cs typeface="Courier"/>
              </a:rPr>
              <a:t>=10</a:t>
            </a:r>
          </a:p>
          <a:p>
            <a:r>
              <a:rPr lang="en-US" dirty="0">
                <a:latin typeface="Courier"/>
                <a:cs typeface="Courier"/>
              </a:rPr>
              <a:t>keep=10000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8747" y="1417638"/>
            <a:ext cx="340832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model=../</a:t>
            </a:r>
            <a:r>
              <a:rPr lang="en-US" dirty="0" err="1">
                <a:latin typeface="Courier"/>
                <a:cs typeface="Courier"/>
              </a:rPr>
              <a:t>kondo.m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ops=</a:t>
            </a:r>
            <a:r>
              <a:rPr lang="en-US" dirty="0" err="1">
                <a:latin typeface="Courier"/>
                <a:cs typeface="Courier"/>
              </a:rPr>
              <a:t>hyb_f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SfSk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specd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hyb_f-hyb_f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specgt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hyb_f-hyb_f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speci1t=</a:t>
            </a:r>
            <a:r>
              <a:rPr lang="en-US" dirty="0" err="1">
                <a:latin typeface="Courier"/>
                <a:cs typeface="Courier"/>
              </a:rPr>
              <a:t>hyb_f-hyb_f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speci2t=</a:t>
            </a:r>
            <a:r>
              <a:rPr lang="en-US" dirty="0" err="1">
                <a:latin typeface="Courier"/>
                <a:cs typeface="Courier"/>
              </a:rPr>
              <a:t>hyb_f-hyb_f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broaden_max</a:t>
            </a:r>
            <a:r>
              <a:rPr lang="en-US" dirty="0">
                <a:latin typeface="Courier"/>
                <a:cs typeface="Courier"/>
              </a:rPr>
              <a:t>=0.1</a:t>
            </a:r>
          </a:p>
          <a:p>
            <a:r>
              <a:rPr lang="en-US" dirty="0" err="1">
                <a:latin typeface="Courier"/>
                <a:cs typeface="Courier"/>
              </a:rPr>
              <a:t>broaden_min</a:t>
            </a:r>
            <a:r>
              <a:rPr lang="en-US" dirty="0">
                <a:latin typeface="Courier"/>
                <a:cs typeface="Courier"/>
              </a:rPr>
              <a:t>=1e-8</a:t>
            </a:r>
          </a:p>
          <a:p>
            <a:r>
              <a:rPr lang="en-US" dirty="0" err="1">
                <a:latin typeface="Courier"/>
                <a:cs typeface="Courier"/>
              </a:rPr>
              <a:t>broaden_ratio</a:t>
            </a:r>
            <a:r>
              <a:rPr lang="en-US" dirty="0">
                <a:latin typeface="Courier"/>
                <a:cs typeface="Courier"/>
              </a:rPr>
              <a:t>=1.02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fdm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>
                <a:latin typeface="Courier"/>
                <a:cs typeface="Courier"/>
              </a:rPr>
              <a:t>T=1e-15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smooth=new</a:t>
            </a:r>
          </a:p>
          <a:p>
            <a:r>
              <a:rPr lang="en-US" dirty="0">
                <a:latin typeface="Courier"/>
                <a:cs typeface="Courier"/>
              </a:rPr>
              <a:t>alpha=0.3</a:t>
            </a:r>
          </a:p>
          <a:p>
            <a:r>
              <a:rPr lang="en-US" dirty="0">
                <a:latin typeface="Courier"/>
                <a:cs typeface="Courier"/>
              </a:rPr>
              <a:t>omega0=1e-99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236" y="1181958"/>
            <a:ext cx="305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08_cond_kondo/1_zloop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595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7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300"/>
            <a:ext cx="9144000" cy="609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7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of T</a:t>
            </a:r>
            <a:r>
              <a:rPr lang="en-US" baseline="-25000" dirty="0" smtClean="0"/>
              <a:t>K</a:t>
            </a:r>
            <a:endParaRPr lang="en-US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17" y="1727029"/>
            <a:ext cx="3597893" cy="852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169" y="1858843"/>
            <a:ext cx="2946794" cy="6220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47702"/>
            <a:ext cx="3430941" cy="733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7941" y="1442492"/>
            <a:ext cx="192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Wilson's definition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255" y="3647702"/>
            <a:ext cx="2473257" cy="7853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7470" y="3242524"/>
            <a:ext cx="336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"</a:t>
            </a:r>
            <a:r>
              <a:rPr lang="en-US" dirty="0" smtClean="0">
                <a:solidFill>
                  <a:schemeClr val="accent3"/>
                </a:solidFill>
              </a:rPr>
              <a:t>Fermi-liquid definition"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2648" y="4851730"/>
            <a:ext cx="2828667" cy="530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09800" y="4482398"/>
            <a:ext cx="336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Hamann</a:t>
            </a:r>
            <a:r>
              <a:rPr lang="en-US" dirty="0" smtClean="0">
                <a:solidFill>
                  <a:schemeClr val="accent6"/>
                </a:solidFill>
              </a:rPr>
              <a:t> definition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3230" y="5491908"/>
            <a:ext cx="4155883" cy="13660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7615" y="2579491"/>
            <a:ext cx="2336410" cy="6842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1255" y="2811008"/>
            <a:ext cx="3765359" cy="30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3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(Charge and spin) </a:t>
            </a:r>
            <a:r>
              <a:rPr lang="en-US" dirty="0" err="1" smtClean="0"/>
              <a:t>thermopower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161" y="2124639"/>
            <a:ext cx="4834412" cy="842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05" y="4338834"/>
            <a:ext cx="2866933" cy="6745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748" y="4338834"/>
            <a:ext cx="2950232" cy="6466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1842" y="3830267"/>
            <a:ext cx="373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B=0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7803" y="3830267"/>
            <a:ext cx="347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=0 (particle-hole symmetric point)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732" y="5190504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(charge) </a:t>
            </a:r>
            <a:r>
              <a:rPr lang="en-US" dirty="0" err="1" smtClean="0"/>
              <a:t>Seebeck</a:t>
            </a:r>
            <a:r>
              <a:rPr lang="en-US" dirty="0" smtClean="0"/>
              <a:t> coefficient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76338" y="5178175"/>
            <a:ext cx="243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 </a:t>
            </a:r>
            <a:r>
              <a:rPr lang="en-US" dirty="0" err="1" smtClean="0"/>
              <a:t>Seebeck</a:t>
            </a:r>
            <a:r>
              <a:rPr lang="en-US" dirty="0" smtClean="0"/>
              <a:t> coefficient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0480" y="3706977"/>
            <a:ext cx="3920839" cy="1992098"/>
          </a:xfrm>
          <a:prstGeom prst="rect">
            <a:avLst/>
          </a:prstGeom>
          <a:solidFill>
            <a:schemeClr val="accent2">
              <a:alpha val="21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9165" y="3706977"/>
            <a:ext cx="3797542" cy="1992098"/>
          </a:xfrm>
          <a:prstGeom prst="rect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</a:t>
            </a:r>
            <a:r>
              <a:rPr lang="en-US" dirty="0" err="1" smtClean="0"/>
              <a:t>thermopower</a:t>
            </a:r>
            <a:r>
              <a:rPr lang="en-US" dirty="0" smtClean="0"/>
              <a:t> in SIAM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64105"/>
            <a:ext cx="5032936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ourier"/>
                <a:cs typeface="Courier"/>
              </a:rPr>
              <a:t>#!/</a:t>
            </a:r>
            <a:r>
              <a:rPr lang="de-DE" dirty="0" err="1">
                <a:latin typeface="Courier"/>
                <a:cs typeface="Courier"/>
              </a:rPr>
              <a:t>usr</a:t>
            </a:r>
            <a:r>
              <a:rPr lang="de-DE" dirty="0">
                <a:latin typeface="Courier"/>
                <a:cs typeface="Courier"/>
              </a:rPr>
              <a:t>/bin/</a:t>
            </a:r>
            <a:r>
              <a:rPr lang="de-DE" dirty="0" err="1">
                <a:latin typeface="Courier"/>
                <a:cs typeface="Courier"/>
              </a:rPr>
              <a:t>env</a:t>
            </a:r>
            <a:r>
              <a:rPr lang="de-DE" dirty="0">
                <a:latin typeface="Courier"/>
                <a:cs typeface="Courier"/>
              </a:rPr>
              <a:t> perl</a:t>
            </a:r>
          </a:p>
          <a:p>
            <a:endParaRPr lang="de-DE" dirty="0">
              <a:latin typeface="Courier"/>
              <a:cs typeface="Courier"/>
            </a:endParaRPr>
          </a:p>
          <a:p>
            <a:r>
              <a:rPr lang="de-DE" dirty="0" err="1">
                <a:latin typeface="Courier"/>
                <a:cs typeface="Courier"/>
              </a:rPr>
              <a:t>use</a:t>
            </a:r>
            <a:r>
              <a:rPr lang="de-DE" dirty="0">
                <a:latin typeface="Courier"/>
                <a:cs typeface="Courier"/>
              </a:rPr>
              <a:t> </a:t>
            </a:r>
            <a:r>
              <a:rPr lang="de-DE" dirty="0" err="1">
                <a:latin typeface="Courier"/>
                <a:cs typeface="Courier"/>
              </a:rPr>
              <a:t>warnings</a:t>
            </a:r>
            <a:r>
              <a:rPr lang="de-DE" dirty="0">
                <a:latin typeface="Courier"/>
                <a:cs typeface="Courier"/>
              </a:rPr>
              <a:t>;</a:t>
            </a:r>
          </a:p>
          <a:p>
            <a:endParaRPr lang="de-DE" dirty="0">
              <a:latin typeface="Courier"/>
              <a:cs typeface="Courier"/>
            </a:endParaRPr>
          </a:p>
          <a:p>
            <a:r>
              <a:rPr lang="de-DE" dirty="0">
                <a:latin typeface="Courier"/>
                <a:cs typeface="Courier"/>
              </a:rPr>
              <a:t>$</a:t>
            </a:r>
            <a:r>
              <a:rPr lang="de-DE" dirty="0" err="1">
                <a:latin typeface="Courier"/>
                <a:cs typeface="Courier"/>
              </a:rPr>
              <a:t>Nz</a:t>
            </a:r>
            <a:r>
              <a:rPr lang="de-DE" dirty="0">
                <a:latin typeface="Courier"/>
                <a:cs typeface="Courier"/>
              </a:rPr>
              <a:t> = 4;</a:t>
            </a:r>
          </a:p>
          <a:p>
            <a:endParaRPr lang="de-DE" dirty="0">
              <a:latin typeface="Courier"/>
              <a:cs typeface="Courier"/>
            </a:endParaRPr>
          </a:p>
          <a:p>
            <a:r>
              <a:rPr lang="de-DE" dirty="0">
                <a:latin typeface="Courier"/>
                <a:cs typeface="Courier"/>
              </a:rPr>
              <a:t>$</a:t>
            </a:r>
            <a:r>
              <a:rPr lang="de-DE" dirty="0" err="1">
                <a:latin typeface="Courier"/>
                <a:cs typeface="Courier"/>
              </a:rPr>
              <a:t>file</a:t>
            </a:r>
            <a:r>
              <a:rPr lang="de-DE" dirty="0">
                <a:latin typeface="Courier"/>
                <a:cs typeface="Courier"/>
              </a:rPr>
              <a:t> = "</a:t>
            </a:r>
            <a:r>
              <a:rPr lang="de-DE" dirty="0" err="1">
                <a:latin typeface="Courier"/>
                <a:cs typeface="Courier"/>
              </a:rPr>
              <a:t>gt_GT_dens_A_d-A_d.dat</a:t>
            </a:r>
            <a:r>
              <a:rPr lang="de-DE" dirty="0">
                <a:latin typeface="Courier"/>
                <a:cs typeface="Courier"/>
              </a:rPr>
              <a:t>";</a:t>
            </a:r>
          </a:p>
          <a:p>
            <a:r>
              <a:rPr lang="de-DE" dirty="0" err="1">
                <a:latin typeface="Courier"/>
                <a:cs typeface="Courier"/>
              </a:rPr>
              <a:t>system</a:t>
            </a:r>
            <a:r>
              <a:rPr lang="de-DE" dirty="0">
                <a:latin typeface="Courier"/>
                <a:cs typeface="Courier"/>
              </a:rPr>
              <a:t> "</a:t>
            </a:r>
            <a:r>
              <a:rPr lang="de-DE" dirty="0" err="1">
                <a:latin typeface="Courier"/>
                <a:cs typeface="Courier"/>
              </a:rPr>
              <a:t>intavg</a:t>
            </a:r>
            <a:r>
              <a:rPr lang="de-DE" dirty="0">
                <a:latin typeface="Courier"/>
                <a:cs typeface="Courier"/>
              </a:rPr>
              <a:t> $</a:t>
            </a:r>
            <a:r>
              <a:rPr lang="de-DE" dirty="0" err="1">
                <a:latin typeface="Courier"/>
                <a:cs typeface="Courier"/>
              </a:rPr>
              <a:t>file</a:t>
            </a:r>
            <a:r>
              <a:rPr lang="de-DE" dirty="0">
                <a:latin typeface="Courier"/>
                <a:cs typeface="Courier"/>
              </a:rPr>
              <a:t> $</a:t>
            </a:r>
            <a:r>
              <a:rPr lang="de-DE" dirty="0" err="1">
                <a:latin typeface="Courier"/>
                <a:cs typeface="Courier"/>
              </a:rPr>
              <a:t>Nz</a:t>
            </a:r>
            <a:r>
              <a:rPr lang="de-DE" dirty="0">
                <a:latin typeface="Courier"/>
                <a:cs typeface="Courier"/>
              </a:rPr>
              <a:t>";</a:t>
            </a:r>
          </a:p>
          <a:p>
            <a:r>
              <a:rPr lang="de-DE" dirty="0" err="1">
                <a:latin typeface="Courier"/>
                <a:cs typeface="Courier"/>
              </a:rPr>
              <a:t>system</a:t>
            </a:r>
            <a:r>
              <a:rPr lang="de-DE" dirty="0">
                <a:latin typeface="Courier"/>
                <a:cs typeface="Courier"/>
              </a:rPr>
              <a:t> "mv $</a:t>
            </a:r>
            <a:r>
              <a:rPr lang="de-DE" dirty="0" err="1">
                <a:latin typeface="Courier"/>
                <a:cs typeface="Courier"/>
              </a:rPr>
              <a:t>file</a:t>
            </a:r>
            <a:r>
              <a:rPr lang="de-DE" dirty="0">
                <a:latin typeface="Courier"/>
                <a:cs typeface="Courier"/>
              </a:rPr>
              <a:t> i0.dat";</a:t>
            </a:r>
          </a:p>
          <a:p>
            <a:endParaRPr lang="de-DE" dirty="0">
              <a:latin typeface="Courier"/>
              <a:cs typeface="Courier"/>
            </a:endParaRPr>
          </a:p>
          <a:p>
            <a:r>
              <a:rPr lang="de-DE" dirty="0">
                <a:latin typeface="Courier"/>
                <a:cs typeface="Courier"/>
              </a:rPr>
              <a:t>$</a:t>
            </a:r>
            <a:r>
              <a:rPr lang="de-DE" dirty="0" err="1">
                <a:latin typeface="Courier"/>
                <a:cs typeface="Courier"/>
              </a:rPr>
              <a:t>file</a:t>
            </a:r>
            <a:r>
              <a:rPr lang="de-DE" dirty="0">
                <a:latin typeface="Courier"/>
                <a:cs typeface="Courier"/>
              </a:rPr>
              <a:t> = "i1t_I1T_dens_A_d-A_d.dat";</a:t>
            </a:r>
          </a:p>
          <a:p>
            <a:r>
              <a:rPr lang="de-DE" dirty="0" err="1">
                <a:latin typeface="Courier"/>
                <a:cs typeface="Courier"/>
              </a:rPr>
              <a:t>system</a:t>
            </a:r>
            <a:r>
              <a:rPr lang="de-DE" dirty="0">
                <a:latin typeface="Courier"/>
                <a:cs typeface="Courier"/>
              </a:rPr>
              <a:t> "</a:t>
            </a:r>
            <a:r>
              <a:rPr lang="de-DE" dirty="0" err="1">
                <a:latin typeface="Courier"/>
                <a:cs typeface="Courier"/>
              </a:rPr>
              <a:t>intavg</a:t>
            </a:r>
            <a:r>
              <a:rPr lang="de-DE" dirty="0">
                <a:latin typeface="Courier"/>
                <a:cs typeface="Courier"/>
              </a:rPr>
              <a:t> $</a:t>
            </a:r>
            <a:r>
              <a:rPr lang="de-DE" dirty="0" err="1">
                <a:latin typeface="Courier"/>
                <a:cs typeface="Courier"/>
              </a:rPr>
              <a:t>file</a:t>
            </a:r>
            <a:r>
              <a:rPr lang="de-DE" dirty="0">
                <a:latin typeface="Courier"/>
                <a:cs typeface="Courier"/>
              </a:rPr>
              <a:t> $</a:t>
            </a:r>
            <a:r>
              <a:rPr lang="de-DE" dirty="0" err="1">
                <a:latin typeface="Courier"/>
                <a:cs typeface="Courier"/>
              </a:rPr>
              <a:t>Nz</a:t>
            </a:r>
            <a:r>
              <a:rPr lang="de-DE" dirty="0">
                <a:latin typeface="Courier"/>
                <a:cs typeface="Courier"/>
              </a:rPr>
              <a:t>";</a:t>
            </a:r>
          </a:p>
          <a:p>
            <a:r>
              <a:rPr lang="de-DE" dirty="0" err="1">
                <a:latin typeface="Courier"/>
                <a:cs typeface="Courier"/>
              </a:rPr>
              <a:t>system</a:t>
            </a:r>
            <a:r>
              <a:rPr lang="de-DE" dirty="0">
                <a:latin typeface="Courier"/>
                <a:cs typeface="Courier"/>
              </a:rPr>
              <a:t> "mv $</a:t>
            </a:r>
            <a:r>
              <a:rPr lang="de-DE" dirty="0" err="1">
                <a:latin typeface="Courier"/>
                <a:cs typeface="Courier"/>
              </a:rPr>
              <a:t>file</a:t>
            </a:r>
            <a:r>
              <a:rPr lang="de-DE" dirty="0">
                <a:latin typeface="Courier"/>
                <a:cs typeface="Courier"/>
              </a:rPr>
              <a:t> i1.dat";</a:t>
            </a:r>
          </a:p>
          <a:p>
            <a:endParaRPr lang="de-DE" dirty="0">
              <a:latin typeface="Courier"/>
              <a:cs typeface="Courier"/>
            </a:endParaRPr>
          </a:p>
          <a:p>
            <a:r>
              <a:rPr lang="de-DE" dirty="0" err="1">
                <a:latin typeface="Courier"/>
                <a:cs typeface="Courier"/>
              </a:rPr>
              <a:t>system</a:t>
            </a:r>
            <a:r>
              <a:rPr lang="de-DE" dirty="0">
                <a:latin typeface="Courier"/>
                <a:cs typeface="Courier"/>
              </a:rPr>
              <a:t> "</a:t>
            </a:r>
            <a:r>
              <a:rPr lang="de-DE" dirty="0" err="1">
                <a:latin typeface="Courier"/>
                <a:cs typeface="Courier"/>
              </a:rPr>
              <a:t>divy</a:t>
            </a:r>
            <a:r>
              <a:rPr lang="de-DE" dirty="0">
                <a:latin typeface="Courier"/>
                <a:cs typeface="Courier"/>
              </a:rPr>
              <a:t> i1.dat i0.dat &gt;</a:t>
            </a:r>
            <a:r>
              <a:rPr lang="de-DE" dirty="0" err="1">
                <a:latin typeface="Courier"/>
                <a:cs typeface="Courier"/>
              </a:rPr>
              <a:t>tmp</a:t>
            </a:r>
            <a:r>
              <a:rPr lang="de-DE" dirty="0">
                <a:latin typeface="Courier"/>
                <a:cs typeface="Courier"/>
              </a:rPr>
              <a:t>";</a:t>
            </a:r>
          </a:p>
          <a:p>
            <a:r>
              <a:rPr lang="de-DE" dirty="0" err="1">
                <a:latin typeface="Courier"/>
                <a:cs typeface="Courier"/>
              </a:rPr>
              <a:t>system</a:t>
            </a:r>
            <a:r>
              <a:rPr lang="de-DE" dirty="0">
                <a:latin typeface="Courier"/>
                <a:cs typeface="Courier"/>
              </a:rPr>
              <a:t> "</a:t>
            </a:r>
            <a:r>
              <a:rPr lang="de-DE" dirty="0" err="1">
                <a:latin typeface="Courier"/>
                <a:cs typeface="Courier"/>
              </a:rPr>
              <a:t>divybyx</a:t>
            </a:r>
            <a:r>
              <a:rPr lang="de-DE" dirty="0">
                <a:latin typeface="Courier"/>
                <a:cs typeface="Courier"/>
              </a:rPr>
              <a:t> </a:t>
            </a:r>
            <a:r>
              <a:rPr lang="de-DE" dirty="0" err="1">
                <a:latin typeface="Courier"/>
                <a:cs typeface="Courier"/>
              </a:rPr>
              <a:t>tmp</a:t>
            </a:r>
            <a:r>
              <a:rPr lang="de-DE" dirty="0">
                <a:latin typeface="Courier"/>
                <a:cs typeface="Courier"/>
              </a:rPr>
              <a:t> &gt;</a:t>
            </a:r>
            <a:r>
              <a:rPr lang="de-DE" dirty="0" err="1">
                <a:latin typeface="Courier"/>
                <a:cs typeface="Courier"/>
              </a:rPr>
              <a:t>S_charge.dat</a:t>
            </a:r>
            <a:r>
              <a:rPr lang="de-DE" dirty="0">
                <a:latin typeface="Courier"/>
                <a:cs typeface="Courier"/>
              </a:rPr>
              <a:t>";</a:t>
            </a:r>
          </a:p>
          <a:p>
            <a:r>
              <a:rPr lang="de-DE" dirty="0" err="1">
                <a:latin typeface="Courier"/>
                <a:cs typeface="Courier"/>
              </a:rPr>
              <a:t>unlink</a:t>
            </a:r>
            <a:r>
              <a:rPr lang="de-DE" dirty="0">
                <a:latin typeface="Courier"/>
                <a:cs typeface="Courier"/>
              </a:rPr>
              <a:t> "</a:t>
            </a:r>
            <a:r>
              <a:rPr lang="de-DE" dirty="0" err="1">
                <a:latin typeface="Courier"/>
                <a:cs typeface="Courier"/>
              </a:rPr>
              <a:t>tmp</a:t>
            </a:r>
            <a:r>
              <a:rPr lang="de-DE" dirty="0">
                <a:latin typeface="Courier"/>
                <a:cs typeface="Courier"/>
              </a:rPr>
              <a:t>";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1053" y="5387481"/>
            <a:ext cx="6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I1/I0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51053" y="566822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(I1/I0)/T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7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967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87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07_tp/3_plot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76537" y="1604211"/>
            <a:ext cx="37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K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87774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572000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5720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590800" y="2209800"/>
            <a:ext cx="457200" cy="5334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477000" y="3200400"/>
            <a:ext cx="457200" cy="5334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3810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cs typeface="+mn-cs"/>
              </a:rPr>
              <a:t>Kondo resonance splitting</a:t>
            </a:r>
          </a:p>
        </p:txBody>
      </p:sp>
    </p:spTree>
    <p:extLst>
      <p:ext uri="{BB962C8B-B14F-4D97-AF65-F5344CB8AC3E}">
        <p14:creationId xmlns:p14="http://schemas.microsoft.com/office/powerpoint/2010/main" val="249746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86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733" y="0"/>
            <a:ext cx="218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07_tp_spec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207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300"/>
            <a:ext cx="9144000" cy="63610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733" y="0"/>
            <a:ext cx="218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07_tp_spec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685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4818"/>
            <a:ext cx="472477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#!/</a:t>
            </a:r>
            <a:r>
              <a:rPr lang="en-US" dirty="0" err="1">
                <a:latin typeface="Courier"/>
                <a:cs typeface="Courier"/>
              </a:rPr>
              <a:t>usr</a:t>
            </a:r>
            <a:r>
              <a:rPr lang="en-US" dirty="0">
                <a:latin typeface="Courier"/>
                <a:cs typeface="Courier"/>
              </a:rPr>
              <a:t>/bin/</a:t>
            </a:r>
            <a:r>
              <a:rPr lang="en-US" dirty="0" err="1">
                <a:latin typeface="Courier"/>
                <a:cs typeface="Courier"/>
              </a:rPr>
              <a:t>env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looper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#AUTOLOOP: </a:t>
            </a:r>
            <a:r>
              <a:rPr lang="en-US" dirty="0" err="1">
                <a:latin typeface="Courier"/>
                <a:cs typeface="Courier"/>
              </a:rPr>
              <a:t>nrginit</a:t>
            </a:r>
            <a:r>
              <a:rPr lang="en-US" dirty="0">
                <a:latin typeface="Courier"/>
                <a:cs typeface="Courier"/>
              </a:rPr>
              <a:t> ; </a:t>
            </a:r>
            <a:r>
              <a:rPr lang="en-US" dirty="0" err="1">
                <a:latin typeface="Courier"/>
                <a:cs typeface="Courier"/>
              </a:rPr>
              <a:t>nrgrun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#OVERWRITE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[extra]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B=1e-4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param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symtype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QSZ</a:t>
            </a:r>
          </a:p>
          <a:p>
            <a:r>
              <a:rPr lang="en-US" dirty="0">
                <a:latin typeface="Courier"/>
                <a:cs typeface="Courier"/>
              </a:rPr>
              <a:t>discretization=Z</a:t>
            </a:r>
          </a:p>
          <a:p>
            <a:r>
              <a:rPr lang="en-US" dirty="0">
                <a:latin typeface="Courier"/>
                <a:cs typeface="Courier"/>
              </a:rPr>
              <a:t>@$z = 1/4; $z &lt;= 1; $z += 1/4</a:t>
            </a:r>
          </a:p>
          <a:p>
            <a:r>
              <a:rPr lang="en-US" dirty="0">
                <a:latin typeface="Courier"/>
                <a:cs typeface="Courier"/>
              </a:rPr>
              <a:t>z=$z</a:t>
            </a:r>
          </a:p>
          <a:p>
            <a:r>
              <a:rPr lang="en-US" dirty="0">
                <a:latin typeface="Courier"/>
                <a:cs typeface="Courier"/>
              </a:rPr>
              <a:t>Lambda=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3</a:t>
            </a:r>
          </a:p>
          <a:p>
            <a:r>
              <a:rPr lang="en-US" dirty="0" err="1">
                <a:latin typeface="Courier"/>
                <a:cs typeface="Courier"/>
              </a:rPr>
              <a:t>Tmin</a:t>
            </a:r>
            <a:r>
              <a:rPr lang="en-US" dirty="0">
                <a:latin typeface="Courier"/>
                <a:cs typeface="Courier"/>
              </a:rPr>
              <a:t>=1e-10</a:t>
            </a:r>
          </a:p>
          <a:p>
            <a:r>
              <a:rPr lang="en-US" dirty="0" err="1">
                <a:latin typeface="Courier"/>
                <a:cs typeface="Courier"/>
              </a:rPr>
              <a:t>keepenergy</a:t>
            </a:r>
            <a:r>
              <a:rPr lang="en-US" dirty="0">
                <a:latin typeface="Courier"/>
                <a:cs typeface="Courier"/>
              </a:rPr>
              <a:t>=10</a:t>
            </a:r>
          </a:p>
          <a:p>
            <a:r>
              <a:rPr lang="en-US" dirty="0">
                <a:latin typeface="Courier"/>
                <a:cs typeface="Courier"/>
              </a:rPr>
              <a:t>keep=10000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model=SIAM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variant=MAGFIELD</a:t>
            </a:r>
          </a:p>
          <a:p>
            <a:r>
              <a:rPr lang="en-US" dirty="0">
                <a:latin typeface="Courier"/>
                <a:cs typeface="Courier"/>
              </a:rPr>
              <a:t>U=0.01</a:t>
            </a:r>
          </a:p>
          <a:p>
            <a:r>
              <a:rPr lang="en-US" dirty="0">
                <a:latin typeface="Courier"/>
                <a:cs typeface="Courier"/>
              </a:rPr>
              <a:t>Gamma=0.001</a:t>
            </a:r>
          </a:p>
          <a:p>
            <a:r>
              <a:rPr lang="en-US" dirty="0">
                <a:latin typeface="Courier"/>
                <a:cs typeface="Courier"/>
              </a:rPr>
              <a:t>delta=0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15527" y="314055"/>
            <a:ext cx="4397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ops=</a:t>
            </a:r>
            <a:r>
              <a:rPr lang="en-US" dirty="0" err="1">
                <a:latin typeface="Courier"/>
                <a:cs typeface="Courier"/>
              </a:rPr>
              <a:t>A_d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SZd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specd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solidFill>
                  <a:srgbClr val="FF6600"/>
                </a:solidFill>
                <a:latin typeface="Courier"/>
                <a:cs typeface="Courier"/>
              </a:rPr>
              <a:t>A_d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-</a:t>
            </a:r>
            <a:r>
              <a:rPr lang="en-US" dirty="0" err="1">
                <a:solidFill>
                  <a:srgbClr val="FF6600"/>
                </a:solidFill>
                <a:latin typeface="Courier"/>
                <a:cs typeface="Courier"/>
              </a:rPr>
              <a:t>A_d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-u </a:t>
            </a:r>
            <a:r>
              <a:rPr lang="en-US" dirty="0" err="1">
                <a:solidFill>
                  <a:srgbClr val="FF6600"/>
                </a:solidFill>
                <a:latin typeface="Courier"/>
                <a:cs typeface="Courier"/>
              </a:rPr>
              <a:t>A_d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-</a:t>
            </a:r>
            <a:r>
              <a:rPr lang="en-US" dirty="0" err="1">
                <a:solidFill>
                  <a:srgbClr val="FF6600"/>
                </a:solidFill>
                <a:latin typeface="Courier"/>
                <a:cs typeface="Courier"/>
              </a:rPr>
              <a:t>A_d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-d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broaden_max</a:t>
            </a:r>
            <a:r>
              <a:rPr lang="en-US" dirty="0">
                <a:latin typeface="Courier"/>
                <a:cs typeface="Courier"/>
              </a:rPr>
              <a:t>=0.1</a:t>
            </a:r>
          </a:p>
          <a:p>
            <a:r>
              <a:rPr lang="en-US" dirty="0" err="1">
                <a:latin typeface="Courier"/>
                <a:cs typeface="Courier"/>
              </a:rPr>
              <a:t>broaden_min</a:t>
            </a:r>
            <a:r>
              <a:rPr lang="en-US" dirty="0">
                <a:latin typeface="Courier"/>
                <a:cs typeface="Courier"/>
              </a:rPr>
              <a:t>=1e-8</a:t>
            </a:r>
          </a:p>
          <a:p>
            <a:r>
              <a:rPr lang="en-US" dirty="0" err="1">
                <a:latin typeface="Courier"/>
                <a:cs typeface="Courier"/>
              </a:rPr>
              <a:t>broaden_ratio</a:t>
            </a:r>
            <a:r>
              <a:rPr lang="en-US" dirty="0">
                <a:latin typeface="Courier"/>
                <a:cs typeface="Courier"/>
              </a:rPr>
              <a:t>=1.02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fdm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>
                <a:latin typeface="Courier"/>
                <a:cs typeface="Courier"/>
              </a:rPr>
              <a:t>T=1e-10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smooth=new</a:t>
            </a:r>
          </a:p>
          <a:p>
            <a:r>
              <a:rPr lang="en-US" dirty="0">
                <a:latin typeface="Courier"/>
                <a:cs typeface="Courier"/>
              </a:rPr>
              <a:t>alpha=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0.5</a:t>
            </a:r>
          </a:p>
          <a:p>
            <a:r>
              <a:rPr lang="en-US" dirty="0">
                <a:latin typeface="Courier"/>
                <a:cs typeface="Courier"/>
              </a:rPr>
              <a:t>omega0=1e-99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2209" y="5216040"/>
            <a:ext cx="424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06_splitting/1_zloop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91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"/>
            <a:ext cx="9144000" cy="6300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108" y="40965"/>
            <a:ext cx="9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2a_plot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79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200"/>
            <a:ext cx="9144000" cy="61840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108" y="40965"/>
            <a:ext cx="180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2a_plot_zoom_B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819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vs. DMNRG vs. CFS vs. FDM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59467"/>
            <a:ext cx="7789333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FT</a:t>
            </a:r>
            <a:r>
              <a:rPr lang="en-US" sz="2400" dirty="0" smtClean="0"/>
              <a:t> = traditional approach, no density matrix</a:t>
            </a:r>
          </a:p>
          <a:p>
            <a:r>
              <a:rPr lang="en-US" sz="2400" b="1" dirty="0" smtClean="0"/>
              <a:t>DMNRG</a:t>
            </a:r>
            <a:r>
              <a:rPr lang="en-US" sz="2400" dirty="0" smtClean="0"/>
              <a:t> = density matrix evaluated at the last NRG iteration, necessary for cases where the low-energy fixed point affects the high-energy part of the spectral function; recommended in the presence of magnetic field or other marginal and relevant perturbations.</a:t>
            </a:r>
          </a:p>
          <a:p>
            <a:r>
              <a:rPr lang="en-US" sz="2400" b="1" dirty="0" smtClean="0"/>
              <a:t>CFS</a:t>
            </a:r>
            <a:r>
              <a:rPr lang="en-US" sz="2400" dirty="0" smtClean="0"/>
              <a:t> = complete </a:t>
            </a:r>
            <a:r>
              <a:rPr lang="en-US" sz="2400" dirty="0" err="1" smtClean="0"/>
              <a:t>Fock</a:t>
            </a:r>
            <a:r>
              <a:rPr lang="en-US" sz="2400" dirty="0" smtClean="0"/>
              <a:t> space, similar to DMNRG, but fulfills the normalization sum rule by construction, no </a:t>
            </a:r>
            <a:r>
              <a:rPr lang="en-US" sz="2400" dirty="0" err="1" smtClean="0"/>
              <a:t>overcounting</a:t>
            </a:r>
            <a:r>
              <a:rPr lang="en-US" sz="2400" dirty="0" smtClean="0"/>
              <a:t>; recommended at higher values of </a:t>
            </a:r>
            <a:r>
              <a:rPr lang="en-US" sz="2400" dirty="0" smtClean="0">
                <a:latin typeface="Symbol" charset="2"/>
                <a:cs typeface="Symbol" charset="2"/>
              </a:rPr>
              <a:t>L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FDM</a:t>
            </a:r>
            <a:r>
              <a:rPr lang="en-US" sz="2400" dirty="0" smtClean="0"/>
              <a:t> = full density matrix, </a:t>
            </a:r>
            <a:r>
              <a:rPr lang="en-US" sz="2400" dirty="0" smtClean="0">
                <a:latin typeface="Symbol" charset="2"/>
                <a:cs typeface="Symbol" charset="2"/>
              </a:rPr>
              <a:t>r</a:t>
            </a:r>
            <a:r>
              <a:rPr lang="en-US" sz="2400" dirty="0" smtClean="0"/>
              <a:t> is constructed on all energy shells; recommended for finite-temperature calculations.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844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7866" y="200379"/>
            <a:ext cx="4572000" cy="6186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#!/</a:t>
            </a:r>
            <a:r>
              <a:rPr lang="en-US" dirty="0" err="1">
                <a:latin typeface="Courier"/>
                <a:cs typeface="Courier"/>
              </a:rPr>
              <a:t>usr</a:t>
            </a:r>
            <a:r>
              <a:rPr lang="en-US" dirty="0">
                <a:latin typeface="Courier"/>
                <a:cs typeface="Courier"/>
              </a:rPr>
              <a:t>/bin/</a:t>
            </a:r>
            <a:r>
              <a:rPr lang="en-US" dirty="0" err="1">
                <a:latin typeface="Courier"/>
                <a:cs typeface="Courier"/>
              </a:rPr>
              <a:t>env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looper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#AUTOLOOP: </a:t>
            </a:r>
            <a:r>
              <a:rPr lang="en-US" dirty="0" err="1">
                <a:latin typeface="Courier"/>
                <a:cs typeface="Courier"/>
              </a:rPr>
              <a:t>nrginit</a:t>
            </a:r>
            <a:r>
              <a:rPr lang="en-US" dirty="0">
                <a:latin typeface="Courier"/>
                <a:cs typeface="Courier"/>
              </a:rPr>
              <a:t> ; </a:t>
            </a:r>
            <a:r>
              <a:rPr lang="en-US" dirty="0" err="1">
                <a:latin typeface="Courier"/>
                <a:cs typeface="Courier"/>
              </a:rPr>
              <a:t>nrgrun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#OVERWRITE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[extra]</a:t>
            </a:r>
          </a:p>
          <a:p>
            <a:r>
              <a:rPr lang="en-US" b="1" dirty="0">
                <a:latin typeface="Courier"/>
                <a:cs typeface="Courier"/>
              </a:rPr>
              <a:t>B=3e-4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param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symtype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b="1" dirty="0">
                <a:latin typeface="Courier"/>
                <a:cs typeface="Courier"/>
              </a:rPr>
              <a:t>QSZ</a:t>
            </a:r>
          </a:p>
          <a:p>
            <a:r>
              <a:rPr lang="en-US" dirty="0">
                <a:latin typeface="Courier"/>
                <a:cs typeface="Courier"/>
              </a:rPr>
              <a:t>discretization=Z</a:t>
            </a:r>
          </a:p>
          <a:p>
            <a:r>
              <a:rPr lang="en-US" dirty="0">
                <a:latin typeface="Courier"/>
                <a:cs typeface="Courier"/>
              </a:rPr>
              <a:t>@$z = 1/4; $z &lt;= 1; $z += 1/4</a:t>
            </a:r>
          </a:p>
          <a:p>
            <a:r>
              <a:rPr lang="en-US" dirty="0">
                <a:latin typeface="Courier"/>
                <a:cs typeface="Courier"/>
              </a:rPr>
              <a:t>z=$z</a:t>
            </a:r>
          </a:p>
          <a:p>
            <a:r>
              <a:rPr lang="en-US" dirty="0">
                <a:latin typeface="Courier"/>
                <a:cs typeface="Courier"/>
              </a:rPr>
              <a:t>Lambda=2</a:t>
            </a:r>
          </a:p>
          <a:p>
            <a:r>
              <a:rPr lang="en-US" dirty="0" err="1">
                <a:latin typeface="Courier"/>
                <a:cs typeface="Courier"/>
              </a:rPr>
              <a:t>Tmin</a:t>
            </a:r>
            <a:r>
              <a:rPr lang="en-US" dirty="0">
                <a:latin typeface="Courier"/>
                <a:cs typeface="Courier"/>
              </a:rPr>
              <a:t>=1e-10</a:t>
            </a:r>
          </a:p>
          <a:p>
            <a:r>
              <a:rPr lang="en-US" dirty="0" err="1">
                <a:latin typeface="Courier"/>
                <a:cs typeface="Courier"/>
              </a:rPr>
              <a:t>keepenergy</a:t>
            </a:r>
            <a:r>
              <a:rPr lang="en-US" dirty="0">
                <a:latin typeface="Courier"/>
                <a:cs typeface="Courier"/>
              </a:rPr>
              <a:t>=10</a:t>
            </a:r>
          </a:p>
          <a:p>
            <a:r>
              <a:rPr lang="en-US" dirty="0">
                <a:latin typeface="Courier"/>
                <a:cs typeface="Courier"/>
              </a:rPr>
              <a:t>keep=10000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model=SIAM</a:t>
            </a:r>
          </a:p>
          <a:p>
            <a:r>
              <a:rPr lang="en-US" dirty="0">
                <a:latin typeface="Courier"/>
                <a:cs typeface="Courier"/>
              </a:rPr>
              <a:t>variant=MAGFIELD</a:t>
            </a:r>
          </a:p>
          <a:p>
            <a:r>
              <a:rPr lang="en-US" dirty="0">
                <a:latin typeface="Courier"/>
                <a:cs typeface="Courier"/>
              </a:rPr>
              <a:t>U=0.01</a:t>
            </a:r>
          </a:p>
          <a:p>
            <a:r>
              <a:rPr lang="en-US" dirty="0">
                <a:latin typeface="Courier"/>
                <a:cs typeface="Courier"/>
              </a:rPr>
              <a:t>Gamma=0.001</a:t>
            </a:r>
          </a:p>
          <a:p>
            <a:r>
              <a:rPr lang="en-US" dirty="0">
                <a:latin typeface="Courier"/>
                <a:cs typeface="Courier"/>
              </a:rPr>
              <a:t>delta=0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200379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ops=</a:t>
            </a:r>
            <a:r>
              <a:rPr lang="en-US" dirty="0" err="1">
                <a:latin typeface="Courier"/>
                <a:cs typeface="Courier"/>
              </a:rPr>
              <a:t>A_d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SZd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specd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A_d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>
                <a:latin typeface="Courier"/>
                <a:cs typeface="Courier"/>
              </a:rPr>
              <a:t>A_d</a:t>
            </a:r>
            <a:r>
              <a:rPr lang="en-US" dirty="0">
                <a:latin typeface="Courier"/>
                <a:cs typeface="Courier"/>
              </a:rPr>
              <a:t>-u </a:t>
            </a:r>
            <a:r>
              <a:rPr lang="en-US" dirty="0" err="1">
                <a:latin typeface="Courier"/>
                <a:cs typeface="Courier"/>
              </a:rPr>
              <a:t>A_d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>
                <a:latin typeface="Courier"/>
                <a:cs typeface="Courier"/>
              </a:rPr>
              <a:t>A_d</a:t>
            </a:r>
            <a:r>
              <a:rPr lang="en-US" dirty="0">
                <a:latin typeface="Courier"/>
                <a:cs typeface="Courier"/>
              </a:rPr>
              <a:t>-d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broaden_max</a:t>
            </a:r>
            <a:r>
              <a:rPr lang="en-US" dirty="0">
                <a:latin typeface="Courier"/>
                <a:cs typeface="Courier"/>
              </a:rPr>
              <a:t>=0.1</a:t>
            </a:r>
          </a:p>
          <a:p>
            <a:r>
              <a:rPr lang="en-US" dirty="0" err="1">
                <a:latin typeface="Courier"/>
                <a:cs typeface="Courier"/>
              </a:rPr>
              <a:t>broaden_min</a:t>
            </a:r>
            <a:r>
              <a:rPr lang="en-US" dirty="0">
                <a:latin typeface="Courier"/>
                <a:cs typeface="Courier"/>
              </a:rPr>
              <a:t>=1e-8</a:t>
            </a:r>
          </a:p>
          <a:p>
            <a:r>
              <a:rPr lang="en-US" dirty="0" err="1">
                <a:latin typeface="Courier"/>
                <a:cs typeface="Courier"/>
              </a:rPr>
              <a:t>broaden_ratio</a:t>
            </a:r>
            <a:r>
              <a:rPr lang="en-US" dirty="0">
                <a:latin typeface="Courier"/>
                <a:cs typeface="Courier"/>
              </a:rPr>
              <a:t>=1.02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finite=true</a:t>
            </a:r>
          </a:p>
          <a:p>
            <a:r>
              <a:rPr lang="en-US" dirty="0" err="1">
                <a:latin typeface="Courier"/>
                <a:cs typeface="Courier"/>
              </a:rPr>
              <a:t>dmnrg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 err="1">
                <a:latin typeface="Courier"/>
                <a:cs typeface="Courier"/>
              </a:rPr>
              <a:t>cfs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 err="1">
                <a:latin typeface="Courier"/>
                <a:cs typeface="Courier"/>
              </a:rPr>
              <a:t>fdm</a:t>
            </a:r>
            <a:r>
              <a:rPr lang="en-US" dirty="0">
                <a:latin typeface="Courier"/>
                <a:cs typeface="Courier"/>
              </a:rPr>
              <a:t>=true</a:t>
            </a:r>
          </a:p>
          <a:p>
            <a:r>
              <a:rPr lang="en-US" dirty="0">
                <a:latin typeface="Courier"/>
                <a:cs typeface="Courier"/>
              </a:rPr>
              <a:t>T=1e-10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goodE</a:t>
            </a:r>
            <a:r>
              <a:rPr lang="en-US" dirty="0">
                <a:latin typeface="Courier"/>
                <a:cs typeface="Courier"/>
              </a:rPr>
              <a:t>=2.1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smooth=new</a:t>
            </a:r>
          </a:p>
          <a:p>
            <a:r>
              <a:rPr lang="en-US" dirty="0">
                <a:latin typeface="Courier"/>
                <a:cs typeface="Courier"/>
              </a:rPr>
              <a:t>alpha=0.5</a:t>
            </a:r>
          </a:p>
          <a:p>
            <a:r>
              <a:rPr lang="en-US" dirty="0">
                <a:latin typeface="Courier"/>
                <a:cs typeface="Courier"/>
              </a:rPr>
              <a:t>omega0=1e-99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133600"/>
            <a:ext cx="1811867" cy="2065867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30298" y="6017357"/>
            <a:ext cx="2265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06_splitting_methods</a:t>
            </a:r>
          </a:p>
        </p:txBody>
      </p:sp>
    </p:spTree>
    <p:extLst>
      <p:ext uri="{BB962C8B-B14F-4D97-AF65-F5344CB8AC3E}">
        <p14:creationId xmlns:p14="http://schemas.microsoft.com/office/powerpoint/2010/main" val="318829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100"/>
            <a:ext cx="9144000" cy="6252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333" y="0"/>
            <a:ext cx="250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3_plot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164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267" y="2274838"/>
            <a:ext cx="89577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latin typeface="Courier"/>
                <a:cs typeface="Courier"/>
              </a:rPr>
              <a:t>bash-3.2$ ./4_sum_rule</a:t>
            </a:r>
          </a:p>
          <a:p>
            <a:r>
              <a:rPr lang="hu-HU" dirty="0">
                <a:latin typeface="Courier"/>
                <a:cs typeface="Courier"/>
              </a:rPr>
              <a:t>Sz (custom) = -0.3646425</a:t>
            </a:r>
          </a:p>
          <a:p>
            <a:r>
              <a:rPr lang="hu-HU" dirty="0">
                <a:latin typeface="Courier"/>
                <a:cs typeface="Courier"/>
              </a:rPr>
              <a:t>Sz (FT) = -0.402076352947836  diff=</a:t>
            </a:r>
            <a:r>
              <a:rPr lang="hu-HU" b="1" dirty="0">
                <a:latin typeface="Courier"/>
                <a:cs typeface="Courier"/>
              </a:rPr>
              <a:t>10</a:t>
            </a:r>
            <a:r>
              <a:rPr lang="hu-HU" dirty="0">
                <a:latin typeface="Courier"/>
                <a:cs typeface="Courier"/>
              </a:rPr>
              <a:t>.265905084524%</a:t>
            </a:r>
          </a:p>
          <a:p>
            <a:r>
              <a:rPr lang="hu-HU" dirty="0">
                <a:latin typeface="Courier"/>
                <a:cs typeface="Courier"/>
              </a:rPr>
              <a:t>Sz (DMNRG) = -0.364642938937181  diff=</a:t>
            </a:r>
            <a:r>
              <a:rPr lang="hu-HU" b="1" dirty="0">
                <a:latin typeface="Courier"/>
                <a:cs typeface="Courier"/>
              </a:rPr>
              <a:t>0.0</a:t>
            </a:r>
            <a:r>
              <a:rPr lang="hu-HU" dirty="0">
                <a:latin typeface="Courier"/>
                <a:cs typeface="Courier"/>
              </a:rPr>
              <a:t>00120374663126479%</a:t>
            </a:r>
          </a:p>
          <a:p>
            <a:r>
              <a:rPr lang="hu-HU" dirty="0">
                <a:latin typeface="Courier"/>
                <a:cs typeface="Courier"/>
              </a:rPr>
              <a:t>Sz (CFS) = -0.364479526193025  diff=-</a:t>
            </a:r>
            <a:r>
              <a:rPr lang="hu-HU" b="1" dirty="0">
                <a:latin typeface="Courier"/>
                <a:cs typeface="Courier"/>
              </a:rPr>
              <a:t>0.</a:t>
            </a:r>
            <a:r>
              <a:rPr lang="hu-HU" dirty="0">
                <a:latin typeface="Courier"/>
                <a:cs typeface="Courier"/>
              </a:rPr>
              <a:t>0446941338365653%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8064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968</Words>
  <Application>Microsoft Macintosh PowerPoint</Application>
  <PresentationFormat>On-screen Show (4:3)</PresentationFormat>
  <Paragraphs>199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Tutorial 4: Kondo peak splitting in magnetic field, transport integrals, conductance and thermopower</vt:lpstr>
      <vt:lpstr>PowerPoint Presentation</vt:lpstr>
      <vt:lpstr>PowerPoint Presentation</vt:lpstr>
      <vt:lpstr>PowerPoint Presentation</vt:lpstr>
      <vt:lpstr>PowerPoint Presentation</vt:lpstr>
      <vt:lpstr>FT vs. DMNRG vs. CFS vs. FDM</vt:lpstr>
      <vt:lpstr>PowerPoint Presentation</vt:lpstr>
      <vt:lpstr>PowerPoint Presentation</vt:lpstr>
      <vt:lpstr>PowerPoint Presentation</vt:lpstr>
      <vt:lpstr>Transport integrals for SIAM</vt:lpstr>
      <vt:lpstr>PowerPoint Presentation</vt:lpstr>
      <vt:lpstr>PowerPoint Presentation</vt:lpstr>
      <vt:lpstr>Conductance for the Kondo model</vt:lpstr>
      <vt:lpstr>PowerPoint Presentation</vt:lpstr>
      <vt:lpstr>PowerPoint Presentation</vt:lpstr>
      <vt:lpstr>Different definitions of TK</vt:lpstr>
      <vt:lpstr>(Charge and spin) thermopower</vt:lpstr>
      <vt:lpstr>Charge thermopower in SIAM</vt:lpstr>
      <vt:lpstr>PowerPoint Presentation</vt:lpstr>
      <vt:lpstr>PowerPoint Presentation</vt:lpstr>
      <vt:lpstr>PowerPoint Presentation</vt:lpstr>
    </vt:vector>
  </TitlesOfParts>
  <Company>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 Zitko</dc:creator>
  <cp:lastModifiedBy>Rok</cp:lastModifiedBy>
  <cp:revision>28</cp:revision>
  <dcterms:created xsi:type="dcterms:W3CDTF">2013-06-05T09:54:45Z</dcterms:created>
  <dcterms:modified xsi:type="dcterms:W3CDTF">2013-06-17T13:56:39Z</dcterms:modified>
</cp:coreProperties>
</file>