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8" r:id="rId2"/>
    <p:sldId id="260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9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302" r:id="rId21"/>
    <p:sldId id="303" r:id="rId22"/>
    <p:sldId id="304" r:id="rId23"/>
    <p:sldId id="30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00" r:id="rId33"/>
    <p:sldId id="289" r:id="rId34"/>
    <p:sldId id="290" r:id="rId35"/>
    <p:sldId id="291" r:id="rId36"/>
    <p:sldId id="301" r:id="rId37"/>
    <p:sldId id="292" r:id="rId38"/>
    <p:sldId id="295" r:id="rId39"/>
    <p:sldId id="294" r:id="rId40"/>
    <p:sldId id="296" r:id="rId41"/>
    <p:sldId id="297" r:id="rId42"/>
    <p:sldId id="298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C3D2D0-DA74-6843-9626-DB7C25FDF846}">
          <p14:sldIdLst>
            <p14:sldId id="258"/>
            <p14:sldId id="260"/>
            <p14:sldId id="271"/>
            <p14:sldId id="261"/>
            <p14:sldId id="262"/>
            <p14:sldId id="263"/>
            <p14:sldId id="264"/>
            <p14:sldId id="265"/>
            <p14:sldId id="266"/>
            <p14:sldId id="299"/>
            <p14:sldId id="270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302"/>
            <p14:sldId id="303"/>
            <p14:sldId id="304"/>
            <p14:sldId id="305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300"/>
            <p14:sldId id="289"/>
            <p14:sldId id="290"/>
            <p14:sldId id="291"/>
            <p14:sldId id="301"/>
            <p14:sldId id="292"/>
            <p14:sldId id="295"/>
            <p14:sldId id="294"/>
            <p14:sldId id="296"/>
            <p14:sldId id="297"/>
            <p14:sldId id="298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C60F-F912-2848-8C78-70EE0E5CC15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A7395-6FA3-5144-917A-C62CF6FD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</a:t>
            </a:r>
            <a:r>
              <a:rPr lang="pl-PL" dirty="0" err="1" smtClean="0"/>
              <a:t>iopscience.iop.org</a:t>
            </a:r>
            <a:r>
              <a:rPr lang="pl-PL" smtClean="0"/>
              <a:t>/0953-8984/9/47/014/pdf/0953-8984_9_47_014.pdf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7395-6FA3-5144-917A-C62CF6FD4D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8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707-72E7-934D-A6F6-6CF3736E938C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B80F-665F-4845-AB0A-AB8E19FE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Tutorial 3: spectral functions for SIAM,</a:t>
            </a:r>
            <a:br>
              <a:rPr lang="en-US" sz="3600" dirty="0" smtClean="0"/>
            </a:br>
            <a:r>
              <a:rPr lang="en-US" sz="3600" dirty="0" smtClean="0"/>
              <a:t>arbitrary DOS, finite-</a:t>
            </a:r>
            <a:r>
              <a:rPr lang="en-US" sz="3600" dirty="0" err="1" smtClean="0"/>
              <a:t>tempratures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 T-matrix for Kondo model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Rok </a:t>
            </a:r>
            <a:r>
              <a:rPr lang="en-US" dirty="0" err="1" smtClean="0"/>
              <a:t>Žitko</a:t>
            </a:r>
            <a:endParaRPr lang="en-US" dirty="0" smtClean="0"/>
          </a:p>
          <a:p>
            <a:r>
              <a:rPr lang="en-US" dirty="0" smtClean="0"/>
              <a:t>Institute </a:t>
            </a:r>
            <a:r>
              <a:rPr lang="en-US" dirty="0" err="1" smtClean="0"/>
              <a:t>Jožef</a:t>
            </a:r>
            <a:r>
              <a:rPr lang="en-US" dirty="0" smtClean="0"/>
              <a:t> Stefan</a:t>
            </a:r>
          </a:p>
          <a:p>
            <a:r>
              <a:rPr lang="en-US" dirty="0" smtClean="0"/>
              <a:t>Ljubljana, Slovenia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3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5974" y="1830200"/>
            <a:ext cx="796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Try increasing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. How do the results deteriorate?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5714" y="2511989"/>
            <a:ext cx="7961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Try changing the broadening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and the number of z points.</a:t>
            </a:r>
          </a:p>
          <a:p>
            <a:r>
              <a:rPr lang="en-US" sz="2400" dirty="0" smtClean="0"/>
              <a:t>When do the oscillations appear? </a:t>
            </a:r>
          </a:p>
          <a:p>
            <a:endParaRPr lang="en-US" sz="2400" dirty="0"/>
          </a:p>
          <a:p>
            <a:r>
              <a:rPr lang="en-US" sz="2400" dirty="0" smtClean="0"/>
              <a:t>3. How does the Kondo resonance evolve as U is decreased toward 0?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2700" y="1892300"/>
            <a:ext cx="52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2a1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504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Self-energy (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) trick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76008"/>
            <a:ext cx="4276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1131"/>
            <a:ext cx="4210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1531"/>
            <a:ext cx="3467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25706"/>
            <a:ext cx="6210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95800" y="3133661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495800" y="4470265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3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62" y="423333"/>
            <a:ext cx="463247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#!/</a:t>
            </a:r>
            <a:r>
              <a:rPr lang="en-US" dirty="0" err="1">
                <a:latin typeface="Courier"/>
                <a:cs typeface="Courier"/>
              </a:rPr>
              <a:t>usr</a:t>
            </a:r>
            <a:r>
              <a:rPr lang="en-US" dirty="0">
                <a:latin typeface="Courier"/>
                <a:cs typeface="Courier"/>
              </a:rPr>
              <a:t>/bin/</a:t>
            </a:r>
            <a:r>
              <a:rPr lang="en-US" dirty="0" err="1">
                <a:latin typeface="Courier"/>
                <a:cs typeface="Courier"/>
              </a:rPr>
              <a:t>env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looper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#PRELUDE: $</a:t>
            </a:r>
            <a:r>
              <a:rPr lang="en-US" dirty="0" err="1">
                <a:latin typeface="Courier"/>
                <a:cs typeface="Courier"/>
              </a:rPr>
              <a:t>Nz</a:t>
            </a:r>
            <a:r>
              <a:rPr lang="en-US" dirty="0">
                <a:latin typeface="Courier"/>
                <a:cs typeface="Courier"/>
              </a:rPr>
              <a:t>=8;</a:t>
            </a:r>
          </a:p>
          <a:p>
            <a:r>
              <a:rPr lang="en-US" dirty="0">
                <a:latin typeface="Courier"/>
                <a:cs typeface="Courier"/>
              </a:rPr>
              <a:t>#AUTOLOOP: </a:t>
            </a:r>
            <a:r>
              <a:rPr lang="en-US" dirty="0" err="1">
                <a:latin typeface="Courier"/>
                <a:cs typeface="Courier"/>
              </a:rPr>
              <a:t>nrginit</a:t>
            </a:r>
            <a:r>
              <a:rPr lang="en-US" dirty="0">
                <a:latin typeface="Courier"/>
                <a:cs typeface="Courier"/>
              </a:rPr>
              <a:t> ; </a:t>
            </a:r>
            <a:r>
              <a:rPr lang="en-US" dirty="0" err="1">
                <a:latin typeface="Courier"/>
                <a:cs typeface="Courier"/>
              </a:rPr>
              <a:t>nrgrun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#OVERWRITE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[sweep]</a:t>
            </a:r>
          </a:p>
          <a:p>
            <a:r>
              <a:rPr lang="en-US" dirty="0" err="1">
                <a:latin typeface="Courier"/>
                <a:cs typeface="Courier"/>
              </a:rPr>
              <a:t>Nz</a:t>
            </a:r>
            <a:r>
              <a:rPr lang="en-US" dirty="0">
                <a:latin typeface="Courier"/>
                <a:cs typeface="Courier"/>
              </a:rPr>
              <a:t>=8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param</a:t>
            </a:r>
            <a:r>
              <a:rPr lang="en-US" dirty="0">
                <a:latin typeface="Courier"/>
                <a:cs typeface="Courier"/>
              </a:rPr>
              <a:t>]</a:t>
            </a:r>
          </a:p>
          <a:p>
            <a:r>
              <a:rPr lang="en-US" dirty="0" err="1">
                <a:latin typeface="Courier"/>
                <a:cs typeface="Courier"/>
              </a:rPr>
              <a:t>symtype</a:t>
            </a:r>
            <a:r>
              <a:rPr lang="en-US" dirty="0">
                <a:latin typeface="Courier"/>
                <a:cs typeface="Courier"/>
              </a:rPr>
              <a:t>=QS</a:t>
            </a:r>
          </a:p>
          <a:p>
            <a:r>
              <a:rPr lang="en-US" dirty="0">
                <a:latin typeface="Courier"/>
                <a:cs typeface="Courier"/>
              </a:rPr>
              <a:t>Lambda=2.0</a:t>
            </a:r>
          </a:p>
          <a:p>
            <a:r>
              <a:rPr lang="en-US" dirty="0" err="1">
                <a:latin typeface="Courier"/>
                <a:cs typeface="Courier"/>
              </a:rPr>
              <a:t>Tmin</a:t>
            </a:r>
            <a:r>
              <a:rPr lang="en-US" dirty="0">
                <a:latin typeface="Courier"/>
                <a:cs typeface="Courier"/>
              </a:rPr>
              <a:t>=1e-8</a:t>
            </a:r>
          </a:p>
          <a:p>
            <a:r>
              <a:rPr lang="en-US" dirty="0" err="1">
                <a:latin typeface="Courier"/>
                <a:cs typeface="Courier"/>
              </a:rPr>
              <a:t>keepmin</a:t>
            </a:r>
            <a:r>
              <a:rPr lang="en-US" dirty="0">
                <a:latin typeface="Courier"/>
                <a:cs typeface="Courier"/>
              </a:rPr>
              <a:t>=200</a:t>
            </a:r>
          </a:p>
          <a:p>
            <a:r>
              <a:rPr lang="en-US" dirty="0" err="1">
                <a:latin typeface="Courier"/>
                <a:cs typeface="Courier"/>
              </a:rPr>
              <a:t>keepenergy</a:t>
            </a:r>
            <a:r>
              <a:rPr lang="en-US" dirty="0">
                <a:latin typeface="Courier"/>
                <a:cs typeface="Courier"/>
              </a:rPr>
              <a:t>=10.0</a:t>
            </a:r>
          </a:p>
          <a:p>
            <a:r>
              <a:rPr lang="en-US" dirty="0">
                <a:latin typeface="Courier"/>
                <a:cs typeface="Courier"/>
              </a:rPr>
              <a:t>keep=10000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discretization=Z</a:t>
            </a:r>
          </a:p>
          <a:p>
            <a:r>
              <a:rPr lang="en-US" dirty="0">
                <a:latin typeface="Courier"/>
                <a:cs typeface="Courier"/>
              </a:rPr>
              <a:t>@$z = 1/$</a:t>
            </a:r>
            <a:r>
              <a:rPr lang="en-US" dirty="0" err="1">
                <a:latin typeface="Courier"/>
                <a:cs typeface="Courier"/>
              </a:rPr>
              <a:t>Nz</a:t>
            </a:r>
            <a:r>
              <a:rPr lang="en-US" dirty="0">
                <a:latin typeface="Courier"/>
                <a:cs typeface="Courier"/>
              </a:rPr>
              <a:t>; $z &lt;= 1.00001; $z += 1/$</a:t>
            </a:r>
            <a:r>
              <a:rPr lang="en-US" dirty="0" err="1">
                <a:latin typeface="Courier"/>
                <a:cs typeface="Courier"/>
              </a:rPr>
              <a:t>Nz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z=$z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9238" y="423333"/>
            <a:ext cx="413657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model=../</a:t>
            </a:r>
            <a:r>
              <a:rPr lang="en-US" dirty="0" err="1">
                <a:latin typeface="Courier"/>
                <a:cs typeface="Courier"/>
              </a:rPr>
              <a:t>model.m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U=0.5</a:t>
            </a:r>
          </a:p>
          <a:p>
            <a:r>
              <a:rPr lang="en-US" dirty="0">
                <a:latin typeface="Courier"/>
                <a:cs typeface="Courier"/>
              </a:rPr>
              <a:t>Gamma=0.03</a:t>
            </a:r>
          </a:p>
          <a:p>
            <a:r>
              <a:rPr lang="en-US" dirty="0">
                <a:latin typeface="Courier"/>
                <a:cs typeface="Courier"/>
              </a:rPr>
              <a:t>delta=0.1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ops=</a:t>
            </a:r>
            <a:r>
              <a:rPr lang="en-US" dirty="0" err="1">
                <a:latin typeface="Courier"/>
                <a:cs typeface="Courier"/>
              </a:rPr>
              <a:t>A_d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self_d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specd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A_d-A_d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self_d-A_d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dmnrg</a:t>
            </a:r>
            <a:r>
              <a:rPr lang="en-US" dirty="0">
                <a:latin typeface="Courier"/>
                <a:cs typeface="Courier"/>
              </a:rPr>
              <a:t>=true</a:t>
            </a:r>
          </a:p>
          <a:p>
            <a:r>
              <a:rPr lang="en-US" dirty="0" err="1">
                <a:latin typeface="Courier"/>
                <a:cs typeface="Courier"/>
              </a:rPr>
              <a:t>goodE</a:t>
            </a:r>
            <a:r>
              <a:rPr lang="en-US" dirty="0">
                <a:latin typeface="Courier"/>
                <a:cs typeface="Courier"/>
              </a:rPr>
              <a:t>=2.3</a:t>
            </a:r>
          </a:p>
          <a:p>
            <a:r>
              <a:rPr lang="en-US" dirty="0">
                <a:latin typeface="Courier"/>
                <a:cs typeface="Courier"/>
              </a:rPr>
              <a:t>NN2avg=true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 Broadening is performed by an external tool</a:t>
            </a:r>
          </a:p>
          <a:p>
            <a:r>
              <a:rPr lang="en-US" dirty="0" err="1">
                <a:latin typeface="Courier"/>
                <a:cs typeface="Courier"/>
              </a:rPr>
              <a:t>broaden_max</a:t>
            </a:r>
            <a:r>
              <a:rPr lang="en-US" dirty="0">
                <a:latin typeface="Courier"/>
                <a:cs typeface="Courier"/>
              </a:rPr>
              <a:t>=2</a:t>
            </a:r>
          </a:p>
          <a:p>
            <a:r>
              <a:rPr lang="en-US" dirty="0" err="1">
                <a:latin typeface="Courier"/>
                <a:cs typeface="Courier"/>
              </a:rPr>
              <a:t>broaden_ratio</a:t>
            </a:r>
            <a:r>
              <a:rPr lang="en-US" dirty="0">
                <a:latin typeface="Courier"/>
                <a:cs typeface="Courier"/>
              </a:rPr>
              <a:t>=1.01</a:t>
            </a:r>
          </a:p>
          <a:p>
            <a:r>
              <a:rPr lang="en-US" dirty="0" err="1">
                <a:latin typeface="Courier"/>
                <a:cs typeface="Courier"/>
              </a:rPr>
              <a:t>broaden_min</a:t>
            </a:r>
            <a:r>
              <a:rPr lang="en-US" dirty="0">
                <a:latin typeface="Courier"/>
                <a:cs typeface="Courier"/>
              </a:rPr>
              <a:t>=1e-6</a:t>
            </a:r>
          </a:p>
          <a:p>
            <a:r>
              <a:rPr lang="en-US" dirty="0">
                <a:latin typeface="Courier"/>
                <a:cs typeface="Courier"/>
              </a:rPr>
              <a:t>bins=1000</a:t>
            </a:r>
          </a:p>
          <a:p>
            <a:r>
              <a:rPr lang="en-US" dirty="0">
                <a:latin typeface="Courier"/>
                <a:cs typeface="Courier"/>
              </a:rPr>
              <a:t>broaden=false</a:t>
            </a:r>
          </a:p>
          <a:p>
            <a:r>
              <a:rPr lang="en-US" dirty="0" err="1">
                <a:latin typeface="Courier"/>
                <a:cs typeface="Courier"/>
              </a:rPr>
              <a:t>savebins</a:t>
            </a:r>
            <a:r>
              <a:rPr lang="en-US" dirty="0">
                <a:latin typeface="Courier"/>
                <a:cs typeface="Courier"/>
              </a:rPr>
              <a:t>=true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T=1e-10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9238" y="423333"/>
            <a:ext cx="2455333" cy="374953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2001" y="1826380"/>
            <a:ext cx="1016000" cy="374953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76571" y="2116666"/>
            <a:ext cx="1536096" cy="374953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9237" y="5394475"/>
            <a:ext cx="1947333" cy="661170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8667" y="54001"/>
            <a:ext cx="425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12_self_energy_trick/1_zloop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18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90" y="48891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def1ch[1];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H = H0 + </a:t>
            </a:r>
            <a:r>
              <a:rPr lang="en-US" dirty="0" err="1">
                <a:latin typeface="Courier"/>
                <a:cs typeface="Courier"/>
              </a:rPr>
              <a:t>Hc</a:t>
            </a:r>
            <a:r>
              <a:rPr lang="en-US" dirty="0">
                <a:latin typeface="Courier"/>
                <a:cs typeface="Courier"/>
              </a:rPr>
              <a:t> + H1;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(* All operators which contain d[], except hybridization (</a:t>
            </a:r>
            <a:r>
              <a:rPr lang="en-US" dirty="0" err="1">
                <a:latin typeface="Courier"/>
                <a:cs typeface="Courier"/>
              </a:rPr>
              <a:t>Hc</a:t>
            </a:r>
            <a:r>
              <a:rPr lang="en-US" dirty="0">
                <a:latin typeface="Courier"/>
                <a:cs typeface="Courier"/>
              </a:rPr>
              <a:t>). *)</a:t>
            </a:r>
          </a:p>
          <a:p>
            <a:r>
              <a:rPr lang="en-US" dirty="0" err="1">
                <a:latin typeface="Courier"/>
                <a:cs typeface="Courier"/>
              </a:rPr>
              <a:t>Hselfd</a:t>
            </a:r>
            <a:r>
              <a:rPr lang="en-US" dirty="0">
                <a:latin typeface="Courier"/>
                <a:cs typeface="Courier"/>
              </a:rPr>
              <a:t> = H1;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 = ( Chop @ Expand @ </a:t>
            </a:r>
            <a:r>
              <a:rPr lang="en-US" dirty="0" err="1">
                <a:latin typeface="Courier"/>
                <a:cs typeface="Courier"/>
              </a:rPr>
              <a:t>komutator</a:t>
            </a:r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Hselfd</a:t>
            </a:r>
            <a:r>
              <a:rPr lang="en-US" dirty="0">
                <a:latin typeface="Courier"/>
                <a:cs typeface="Courier"/>
              </a:rPr>
              <a:t> /. </a:t>
            </a:r>
            <a:r>
              <a:rPr lang="en-US" dirty="0" err="1">
                <a:latin typeface="Courier"/>
                <a:cs typeface="Courier"/>
              </a:rPr>
              <a:t>params</a:t>
            </a:r>
            <a:r>
              <a:rPr lang="en-US" dirty="0">
                <a:latin typeface="Courier"/>
                <a:cs typeface="Courier"/>
              </a:rPr>
              <a:t>, d[#1, #2]] )&amp;;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(* Evaluate *)</a:t>
            </a:r>
          </a:p>
          <a:p>
            <a:r>
              <a:rPr lang="en-US" dirty="0">
                <a:latin typeface="Courier"/>
                <a:cs typeface="Courier"/>
              </a:rPr>
              <a:t>Print["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[CR,UP]=", 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[CR, UP]];</a:t>
            </a:r>
          </a:p>
          <a:p>
            <a:r>
              <a:rPr lang="en-US" dirty="0">
                <a:latin typeface="Courier"/>
                <a:cs typeface="Courier"/>
              </a:rPr>
              <a:t>Print["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[CR,DO]=", 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[CR, DO]];</a:t>
            </a:r>
          </a:p>
          <a:p>
            <a:r>
              <a:rPr lang="en-US" dirty="0">
                <a:latin typeface="Courier"/>
                <a:cs typeface="Courier"/>
              </a:rPr>
              <a:t>Print["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[AN,UP]=", 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[AN, UP]];</a:t>
            </a:r>
          </a:p>
          <a:p>
            <a:r>
              <a:rPr lang="en-US" dirty="0">
                <a:latin typeface="Courier"/>
                <a:cs typeface="Courier"/>
              </a:rPr>
              <a:t>Print["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[AN,DO]=", </a:t>
            </a:r>
            <a:r>
              <a:rPr lang="en-US" dirty="0" err="1">
                <a:latin typeface="Courier"/>
                <a:cs typeface="Courier"/>
              </a:rPr>
              <a:t>selfopd</a:t>
            </a:r>
            <a:r>
              <a:rPr lang="en-US" dirty="0">
                <a:latin typeface="Courier"/>
                <a:cs typeface="Courier"/>
              </a:rPr>
              <a:t>[AN, DO]];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667" y="54001"/>
            <a:ext cx="425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12_self_energy_trick/</a:t>
            </a:r>
            <a:r>
              <a:rPr lang="en-US" b="1" dirty="0" err="1" smtClean="0"/>
              <a:t>model.m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4189" y="2479526"/>
            <a:ext cx="8539239" cy="725715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333" y="4761007"/>
            <a:ext cx="7390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H0 = Hamiltonian for the first site (index 0) of the Wilson chain</a:t>
            </a:r>
          </a:p>
          <a:p>
            <a:r>
              <a:rPr lang="en-US" dirty="0" err="1" smtClean="0"/>
              <a:t>Hc</a:t>
            </a:r>
            <a:r>
              <a:rPr lang="en-US" dirty="0" smtClean="0"/>
              <a:t> = hybridization part of the Hamiltonian, hopping between the impurity and the first site of the Wilson chain</a:t>
            </a:r>
          </a:p>
          <a:p>
            <a:r>
              <a:rPr lang="en-US" dirty="0" smtClean="0"/>
              <a:t>H1 = the impurity Hamiltonian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" y="5961336"/>
            <a:ext cx="9144000" cy="8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38" y="1591733"/>
            <a:ext cx="8229600" cy="4525963"/>
          </a:xfrm>
        </p:spPr>
        <p:txBody>
          <a:bodyPr/>
          <a:lstStyle/>
          <a:p>
            <a:r>
              <a:rPr lang="en-US" dirty="0" smtClean="0"/>
              <a:t>z-averaging of both spectral functions, </a:t>
            </a:r>
            <a:br>
              <a:rPr lang="en-US" dirty="0" smtClean="0"/>
            </a:br>
            <a:r>
              <a:rPr lang="en-US" dirty="0" smtClean="0"/>
              <a:t>A</a:t>
            </a:r>
            <a:r>
              <a:rPr lang="en-US" baseline="-25000" dirty="0" smtClean="0"/>
              <a:t>G</a:t>
            </a:r>
            <a:r>
              <a:rPr lang="en-US" dirty="0" smtClean="0"/>
              <a:t> (</a:t>
            </a:r>
            <a:r>
              <a:rPr lang="en-US" dirty="0" err="1" smtClean="0">
                <a:latin typeface="Courier"/>
                <a:cs typeface="Courier"/>
              </a:rPr>
              <a:t>A_d-A_d</a:t>
            </a:r>
            <a:r>
              <a:rPr lang="en-US" dirty="0" smtClean="0"/>
              <a:t>) and A</a:t>
            </a:r>
            <a:r>
              <a:rPr lang="en-US" baseline="-25000" dirty="0" smtClean="0"/>
              <a:t>F</a:t>
            </a:r>
            <a:r>
              <a:rPr lang="en-US" dirty="0" smtClean="0"/>
              <a:t> (</a:t>
            </a:r>
            <a:r>
              <a:rPr lang="en-US" dirty="0" err="1" smtClean="0">
                <a:latin typeface="Courier"/>
                <a:cs typeface="Courier"/>
              </a:rPr>
              <a:t>self_d-A_d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compute the corresponding real parts to obtain the full Green's functions:</a:t>
            </a:r>
            <a:br>
              <a:rPr lang="en-US" dirty="0" smtClean="0"/>
            </a:br>
            <a:r>
              <a:rPr lang="en-US" dirty="0" smtClean="0"/>
              <a:t>G=Re G-</a:t>
            </a:r>
            <a:r>
              <a:rPr lang="en-US" dirty="0" err="1" smtClean="0"/>
              <a:t>i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</a:t>
            </a:r>
            <a:r>
              <a:rPr lang="en-US" baseline="-25000" dirty="0" smtClean="0"/>
              <a:t>G</a:t>
            </a:r>
            <a:r>
              <a:rPr lang="en-US" dirty="0" smtClean="0"/>
              <a:t>, similarly for F</a:t>
            </a:r>
          </a:p>
          <a:p>
            <a:r>
              <a:rPr lang="en-US" dirty="0" smtClean="0"/>
              <a:t>compute the self-energy</a:t>
            </a:r>
          </a:p>
          <a:p>
            <a:r>
              <a:rPr lang="en-US" dirty="0" smtClean="0"/>
              <a:t>calculate the improved spectral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0286" y="2092476"/>
            <a:ext cx="112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01429" y="3556000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realparts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01429" y="4680857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sigmatrick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99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1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952" y="60478"/>
            <a:ext cx="22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3a_plot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41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6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952" y="60478"/>
            <a:ext cx="22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3b_plot_zoom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80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2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952" y="60478"/>
            <a:ext cx="22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3c_plot_F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158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7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52" y="60478"/>
            <a:ext cx="22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3d_plot_sigma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821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8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3810" y="4511524"/>
            <a:ext cx="16827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- quadratic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1143" y="2491619"/>
            <a:ext cx="1321809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- linear</a:t>
            </a:r>
            <a:endParaRPr lang="en-US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4644571" y="2676285"/>
            <a:ext cx="326572" cy="541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124476" y="3797905"/>
            <a:ext cx="374953" cy="713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952" y="60478"/>
            <a:ext cx="22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3e_plot_sigma_zoom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074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</a:t>
            </a:r>
            <a:r>
              <a:rPr lang="en-US" dirty="0" err="1" smtClean="0"/>
              <a:t>funcion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108" y="1720474"/>
            <a:ext cx="3427507" cy="3785652"/>
          </a:xfrm>
          <a:prstGeom prst="rect">
            <a:avLst/>
          </a:prstGeom>
          <a:noFill/>
        </p:spPr>
        <p:txBody>
          <a:bodyPr wrap="square" numCol="1" spcCol="36000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param</a:t>
            </a:r>
            <a:r>
              <a:rPr lang="en-US" sz="2000" dirty="0">
                <a:latin typeface="Courier"/>
                <a:cs typeface="Courier"/>
              </a:rPr>
              <a:t>]</a:t>
            </a:r>
          </a:p>
          <a:p>
            <a:r>
              <a:rPr lang="en-US" sz="2000" dirty="0" err="1">
                <a:latin typeface="Courier"/>
                <a:cs typeface="Courier"/>
              </a:rPr>
              <a:t>symtype</a:t>
            </a:r>
            <a:r>
              <a:rPr lang="en-US" sz="2000" dirty="0">
                <a:latin typeface="Courier"/>
                <a:cs typeface="Courier"/>
              </a:rPr>
              <a:t>=QS</a:t>
            </a:r>
          </a:p>
          <a:p>
            <a:r>
              <a:rPr lang="en-US" sz="2000" dirty="0">
                <a:latin typeface="Courier"/>
                <a:cs typeface="Courier"/>
              </a:rPr>
              <a:t>discretization=C</a:t>
            </a:r>
          </a:p>
          <a:p>
            <a:r>
              <a:rPr lang="en-US" sz="2000" dirty="0">
                <a:latin typeface="Courier"/>
                <a:cs typeface="Courier"/>
              </a:rPr>
              <a:t>Lambda=2</a:t>
            </a:r>
          </a:p>
          <a:p>
            <a:r>
              <a:rPr lang="en-US" sz="2000" dirty="0" err="1">
                <a:latin typeface="Courier"/>
                <a:cs typeface="Courier"/>
              </a:rPr>
              <a:t>Tmin</a:t>
            </a:r>
            <a:r>
              <a:rPr lang="en-US" sz="2000" dirty="0">
                <a:latin typeface="Courier"/>
                <a:cs typeface="Courier"/>
              </a:rPr>
              <a:t>=1e-10</a:t>
            </a:r>
          </a:p>
          <a:p>
            <a:r>
              <a:rPr lang="en-US" sz="2000" dirty="0" err="1">
                <a:latin typeface="Courier"/>
                <a:cs typeface="Courier"/>
              </a:rPr>
              <a:t>keepenergy</a:t>
            </a:r>
            <a:r>
              <a:rPr lang="en-US" sz="2000" dirty="0">
                <a:latin typeface="Courier"/>
                <a:cs typeface="Courier"/>
              </a:rPr>
              <a:t>=10</a:t>
            </a:r>
          </a:p>
          <a:p>
            <a:r>
              <a:rPr lang="en-US" sz="2000" dirty="0">
                <a:latin typeface="Courier"/>
                <a:cs typeface="Courier"/>
              </a:rPr>
              <a:t>keep=5000</a:t>
            </a:r>
          </a:p>
          <a:p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model=SIAM</a:t>
            </a:r>
          </a:p>
          <a:p>
            <a:r>
              <a:rPr lang="en-US" sz="2000" dirty="0">
                <a:latin typeface="Courier"/>
                <a:cs typeface="Courier"/>
              </a:rPr>
              <a:t>U=0.01</a:t>
            </a:r>
          </a:p>
          <a:p>
            <a:r>
              <a:rPr lang="en-US" sz="2000" dirty="0">
                <a:latin typeface="Courier"/>
                <a:cs typeface="Courier"/>
              </a:rPr>
              <a:t>Gamma=0.001</a:t>
            </a:r>
          </a:p>
          <a:p>
            <a:r>
              <a:rPr lang="en-US" sz="2000" dirty="0">
                <a:latin typeface="Courier"/>
                <a:cs typeface="Courier"/>
              </a:rPr>
              <a:t>delta=</a:t>
            </a:r>
            <a:r>
              <a:rPr lang="en-US" sz="2000" dirty="0" smtClean="0">
                <a:latin typeface="Courier"/>
                <a:cs typeface="Courier"/>
              </a:rPr>
              <a:t>0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9986" y="1747783"/>
            <a:ext cx="295510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ops</a:t>
            </a:r>
            <a:r>
              <a:rPr lang="en-US" sz="2000" dirty="0">
                <a:latin typeface="Courier"/>
                <a:cs typeface="Courier"/>
              </a:rPr>
              <a:t>=</a:t>
            </a:r>
            <a:r>
              <a:rPr lang="en-US" sz="2000" dirty="0" err="1">
                <a:latin typeface="Courier"/>
                <a:cs typeface="Courier"/>
              </a:rPr>
              <a:t>A_d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 err="1">
                <a:latin typeface="Courier"/>
                <a:cs typeface="Courier"/>
              </a:rPr>
              <a:t>specd</a:t>
            </a:r>
            <a:r>
              <a:rPr lang="en-US" sz="2000" dirty="0">
                <a:latin typeface="Courier"/>
                <a:cs typeface="Courier"/>
              </a:rPr>
              <a:t>=</a:t>
            </a:r>
            <a:r>
              <a:rPr lang="en-US" sz="2000" dirty="0" err="1">
                <a:latin typeface="Courier"/>
                <a:cs typeface="Courier"/>
              </a:rPr>
              <a:t>A_d-A_d</a:t>
            </a:r>
            <a:endParaRPr lang="en-US" sz="2000" dirty="0">
              <a:latin typeface="Courier"/>
              <a:cs typeface="Courier"/>
            </a:endParaRPr>
          </a:p>
          <a:p>
            <a:endParaRPr lang="en-US" sz="2000" dirty="0">
              <a:latin typeface="Courier"/>
              <a:cs typeface="Courier"/>
            </a:endParaRPr>
          </a:p>
          <a:p>
            <a:r>
              <a:rPr lang="en-US" sz="2000" dirty="0" err="1">
                <a:latin typeface="Courier"/>
                <a:cs typeface="Courier"/>
              </a:rPr>
              <a:t>broaden_max</a:t>
            </a:r>
            <a:r>
              <a:rPr lang="en-US" sz="2000" dirty="0">
                <a:latin typeface="Courier"/>
                <a:cs typeface="Courier"/>
              </a:rPr>
              <a:t>=0.1</a:t>
            </a:r>
          </a:p>
          <a:p>
            <a:r>
              <a:rPr lang="en-US" sz="2000" dirty="0" err="1">
                <a:latin typeface="Courier"/>
                <a:cs typeface="Courier"/>
              </a:rPr>
              <a:t>broaden_min</a:t>
            </a:r>
            <a:r>
              <a:rPr lang="en-US" sz="2000" dirty="0">
                <a:latin typeface="Courier"/>
                <a:cs typeface="Courier"/>
              </a:rPr>
              <a:t>=1e-7</a:t>
            </a:r>
          </a:p>
          <a:p>
            <a:r>
              <a:rPr lang="en-US" sz="2000" dirty="0" err="1">
                <a:latin typeface="Courier"/>
                <a:cs typeface="Courier"/>
              </a:rPr>
              <a:t>broaden_ratio</a:t>
            </a:r>
            <a:r>
              <a:rPr lang="en-US" sz="2000" dirty="0">
                <a:latin typeface="Courier"/>
                <a:cs typeface="Courier"/>
              </a:rPr>
              <a:t>=1.02</a:t>
            </a:r>
          </a:p>
          <a:p>
            <a:endParaRPr lang="en-US" sz="2000" dirty="0">
              <a:latin typeface="Courier"/>
              <a:cs typeface="Courier"/>
            </a:endParaRPr>
          </a:p>
          <a:p>
            <a:r>
              <a:rPr lang="en-US" sz="2000" dirty="0" err="1">
                <a:latin typeface="Courier"/>
                <a:cs typeface="Courier"/>
              </a:rPr>
              <a:t>fdm</a:t>
            </a:r>
            <a:r>
              <a:rPr lang="en-US" sz="2000" dirty="0">
                <a:latin typeface="Courier"/>
                <a:cs typeface="Courier"/>
              </a:rPr>
              <a:t>=true</a:t>
            </a:r>
          </a:p>
          <a:p>
            <a:r>
              <a:rPr lang="en-US" sz="2000" dirty="0">
                <a:latin typeface="Courier"/>
                <a:cs typeface="Courier"/>
              </a:rPr>
              <a:t>T=1e-10</a:t>
            </a:r>
          </a:p>
          <a:p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smooth=new</a:t>
            </a:r>
          </a:p>
          <a:p>
            <a:r>
              <a:rPr lang="en-US" sz="2000" dirty="0">
                <a:latin typeface="Courier"/>
                <a:cs typeface="Courier"/>
              </a:rPr>
              <a:t>alpha=0.6</a:t>
            </a:r>
          </a:p>
          <a:p>
            <a:r>
              <a:rPr lang="en-US" sz="2000" dirty="0">
                <a:latin typeface="Courier"/>
                <a:cs typeface="Courier"/>
              </a:rPr>
              <a:t>omega0=1e-99</a:t>
            </a:r>
          </a:p>
          <a:p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378" y="1775084"/>
            <a:ext cx="304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creation/annihilation operator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7577" y="211644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spectral function &lt;&lt;</a:t>
            </a:r>
            <a:r>
              <a:rPr lang="en-US" dirty="0" err="1" smtClean="0"/>
              <a:t>d;d</a:t>
            </a:r>
            <a:r>
              <a:rPr lang="en-US" dirty="0" smtClean="0"/>
              <a:t>†&gt;&gt;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1701" y="2881102"/>
            <a:ext cx="267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for the broadened</a:t>
            </a:r>
            <a:br>
              <a:rPr lang="en-US" dirty="0" smtClean="0"/>
            </a:br>
            <a:r>
              <a:rPr lang="en-US" dirty="0" smtClean="0"/>
              <a:t>(smooth) spectral function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2461" y="3918848"/>
            <a:ext cx="270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full-density-matrix method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0881" y="4191938"/>
            <a:ext cx="326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for</a:t>
            </a:r>
            <a:br>
              <a:rPr lang="en-US" dirty="0" smtClean="0"/>
            </a:br>
            <a:r>
              <a:rPr lang="en-US" dirty="0" smtClean="0"/>
              <a:t> the spectral-function calculation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0736" y="5147759"/>
            <a:ext cx="239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broadening parameters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6283018"/>
            <a:ext cx="4927600" cy="43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49986" y="1789397"/>
            <a:ext cx="2217062" cy="696382"/>
          </a:xfrm>
          <a:prstGeom prst="rect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1954" y="1302173"/>
            <a:ext cx="197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42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5" y="1826380"/>
            <a:ext cx="804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Extract the </a:t>
            </a:r>
            <a:r>
              <a:rPr lang="en-US" sz="2400" dirty="0" err="1" smtClean="0"/>
              <a:t>quasiparticle</a:t>
            </a:r>
            <a:r>
              <a:rPr lang="en-US" sz="2400" dirty="0"/>
              <a:t> </a:t>
            </a:r>
            <a:r>
              <a:rPr lang="en-US" sz="2400" dirty="0" smtClean="0"/>
              <a:t>renormalization factor Z, defined 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33" y="2425699"/>
            <a:ext cx="4545390" cy="822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668" y="3531816"/>
            <a:ext cx="558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it vary with U? Is it related to T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5714" y="4330095"/>
            <a:ext cx="796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Is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really quadratic? Is its curvature related to Z?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216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7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1255" y="3114013"/>
            <a:ext cx="317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FDM,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=4, </a:t>
            </a:r>
            <a:r>
              <a:rPr lang="en-US" dirty="0" err="1" smtClean="0"/>
              <a:t>Nz</a:t>
            </a:r>
            <a:r>
              <a:rPr lang="en-US" dirty="0" smtClean="0"/>
              <a:t>=2,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5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0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density of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09" y="1550686"/>
            <a:ext cx="5805715" cy="408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843" y="5958948"/>
            <a:ext cx="5877680" cy="622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381" y="3126192"/>
            <a:ext cx="121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pseudogap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20381" y="3495524"/>
            <a:ext cx="169333" cy="1124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048" y="6484864"/>
            <a:ext cx="356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13_arbitrary_DOS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45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4" y="362855"/>
            <a:ext cx="55870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param</a:t>
            </a:r>
            <a:r>
              <a:rPr lang="en-US" dirty="0">
                <a:latin typeface="Courier"/>
                <a:cs typeface="Courier"/>
              </a:rPr>
              <a:t>]</a:t>
            </a:r>
          </a:p>
          <a:p>
            <a:r>
              <a:rPr lang="en-US" dirty="0" err="1">
                <a:latin typeface="Courier"/>
                <a:cs typeface="Courier"/>
              </a:rPr>
              <a:t>symtype</a:t>
            </a:r>
            <a:r>
              <a:rPr lang="en-US" dirty="0">
                <a:latin typeface="Courier"/>
                <a:cs typeface="Courier"/>
              </a:rPr>
              <a:t>=QS</a:t>
            </a:r>
          </a:p>
          <a:p>
            <a:r>
              <a:rPr lang="en-US" dirty="0">
                <a:latin typeface="Courier"/>
                <a:cs typeface="Courier"/>
              </a:rPr>
              <a:t>Lambda=2.0</a:t>
            </a:r>
          </a:p>
          <a:p>
            <a:r>
              <a:rPr lang="en-US" dirty="0" err="1">
                <a:latin typeface="Courier"/>
                <a:cs typeface="Courier"/>
              </a:rPr>
              <a:t>Tmin</a:t>
            </a:r>
            <a:r>
              <a:rPr lang="en-US" dirty="0">
                <a:latin typeface="Courier"/>
                <a:cs typeface="Courier"/>
              </a:rPr>
              <a:t>=1e-8</a:t>
            </a:r>
          </a:p>
          <a:p>
            <a:r>
              <a:rPr lang="en-US" dirty="0" err="1">
                <a:latin typeface="Courier"/>
                <a:cs typeface="Courier"/>
              </a:rPr>
              <a:t>keepmin</a:t>
            </a:r>
            <a:r>
              <a:rPr lang="en-US" dirty="0">
                <a:latin typeface="Courier"/>
                <a:cs typeface="Courier"/>
              </a:rPr>
              <a:t>=200</a:t>
            </a:r>
          </a:p>
          <a:p>
            <a:r>
              <a:rPr lang="en-US" dirty="0" err="1">
                <a:latin typeface="Courier"/>
                <a:cs typeface="Courier"/>
              </a:rPr>
              <a:t>keepenergy</a:t>
            </a:r>
            <a:r>
              <a:rPr lang="en-US" dirty="0">
                <a:latin typeface="Courier"/>
                <a:cs typeface="Courier"/>
              </a:rPr>
              <a:t>=10.0</a:t>
            </a:r>
          </a:p>
          <a:p>
            <a:r>
              <a:rPr lang="en-US" dirty="0">
                <a:latin typeface="Courier"/>
                <a:cs typeface="Courier"/>
              </a:rPr>
              <a:t>keep=10000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band=</a:t>
            </a:r>
            <a:r>
              <a:rPr lang="en-US" b="1" dirty="0" err="1">
                <a:latin typeface="Courier"/>
                <a:cs typeface="Courier"/>
              </a:rPr>
              <a:t>asymode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dos=../</a:t>
            </a:r>
            <a:r>
              <a:rPr lang="en-US" b="1" dirty="0" err="1">
                <a:latin typeface="Courier"/>
                <a:cs typeface="Courier"/>
              </a:rPr>
              <a:t>Delta.dat</a:t>
            </a:r>
            <a:endParaRPr lang="en-US" b="1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discretization=Z</a:t>
            </a:r>
          </a:p>
          <a:p>
            <a:r>
              <a:rPr lang="en-US" dirty="0" smtClean="0">
                <a:latin typeface="Courier"/>
                <a:cs typeface="Courier"/>
              </a:rPr>
              <a:t>@$z = 1/$</a:t>
            </a:r>
            <a:r>
              <a:rPr lang="en-US" dirty="0" err="1" smtClean="0">
                <a:latin typeface="Courier"/>
                <a:cs typeface="Courier"/>
              </a:rPr>
              <a:t>Nz</a:t>
            </a:r>
            <a:r>
              <a:rPr lang="en-US" dirty="0" smtClean="0">
                <a:latin typeface="Courier"/>
                <a:cs typeface="Courier"/>
              </a:rPr>
              <a:t>; $z &lt;= 1.00001; $z += 1/$</a:t>
            </a:r>
            <a:r>
              <a:rPr lang="en-US" dirty="0" err="1" smtClean="0">
                <a:latin typeface="Courier"/>
                <a:cs typeface="Courier"/>
              </a:rPr>
              <a:t>Nz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z=$z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90" y="12100"/>
            <a:ext cx="270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02_zloop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476" y="5104190"/>
            <a:ext cx="521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urier"/>
                <a:cs typeface="Courier"/>
              </a:rPr>
              <a:t>[param]</a:t>
            </a:r>
          </a:p>
          <a:p>
            <a:r>
              <a:rPr lang="pt-BR" dirty="0" err="1">
                <a:latin typeface="Courier"/>
                <a:cs typeface="Courier"/>
              </a:rPr>
              <a:t>xmax</a:t>
            </a:r>
            <a:r>
              <a:rPr lang="pt-BR" dirty="0">
                <a:latin typeface="Courier"/>
                <a:cs typeface="Courier"/>
              </a:rPr>
              <a:t>=20</a:t>
            </a:r>
          </a:p>
          <a:p>
            <a:r>
              <a:rPr lang="pt-BR" dirty="0">
                <a:latin typeface="Courier"/>
                <a:cs typeface="Courier"/>
              </a:rPr>
              <a:t>dos=</a:t>
            </a:r>
            <a:r>
              <a:rPr lang="pt-BR" dirty="0" err="1">
                <a:latin typeface="Courier"/>
                <a:cs typeface="Courier"/>
              </a:rPr>
              <a:t>Delta.dat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47" y="4807429"/>
            <a:ext cx="270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param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81924" y="5394481"/>
            <a:ext cx="518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"</a:t>
            </a:r>
            <a:r>
              <a:rPr lang="en-US" dirty="0" smtClean="0">
                <a:latin typeface="Courier"/>
                <a:cs typeface="Courier"/>
              </a:rPr>
              <a:t>adapt</a:t>
            </a:r>
            <a:r>
              <a:rPr lang="en-US" dirty="0" smtClean="0"/>
              <a:t>" tool which solves the discretization 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5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21101"/>
            <a:ext cx="5886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40958"/>
            <a:ext cx="3181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93358"/>
            <a:ext cx="1590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570" y="1069672"/>
            <a:ext cx="582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</a:t>
            </a:r>
            <a:r>
              <a:rPr lang="en-US" b="1" dirty="0" err="1" smtClean="0"/>
              <a:t>Delta.dat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0570" y="4241862"/>
            <a:ext cx="393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</a:t>
            </a:r>
            <a:r>
              <a:rPr lang="en-US" b="1" dirty="0" err="1" smtClean="0"/>
              <a:t>FSOL.dat</a:t>
            </a:r>
            <a:r>
              <a:rPr lang="en-US" dirty="0" smtClean="0"/>
              <a:t>, </a:t>
            </a:r>
            <a:r>
              <a:rPr lang="en-US" b="1" dirty="0" err="1" smtClean="0"/>
              <a:t>FSOLNEG.dat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4760" y="4608289"/>
            <a:ext cx="471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f(x) for positive and negative frequencies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034"/>
          </a:xfrm>
        </p:spPr>
        <p:txBody>
          <a:bodyPr/>
          <a:lstStyle/>
          <a:p>
            <a:r>
              <a:rPr lang="en-US" dirty="0" err="1" smtClean="0"/>
              <a:t>Diagonalization</a:t>
            </a:r>
            <a:r>
              <a:rPr lang="en-US" dirty="0" smtClean="0"/>
              <a:t> tool "</a:t>
            </a:r>
            <a:r>
              <a:rPr lang="en-US" dirty="0" smtClean="0">
                <a:latin typeface="Courier"/>
                <a:cs typeface="Courier"/>
              </a:rPr>
              <a:t>adapt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20026" y="5381117"/>
            <a:ext cx="5614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Invocation:</a:t>
            </a:r>
          </a:p>
          <a:p>
            <a:r>
              <a:rPr lang="en-US" sz="2000" dirty="0" smtClean="0">
                <a:latin typeface="Courier"/>
                <a:cs typeface="Courier"/>
              </a:rPr>
              <a:t>adapt P</a:t>
            </a:r>
          </a:p>
          <a:p>
            <a:r>
              <a:rPr lang="en-US" sz="2000" dirty="0" smtClean="0">
                <a:latin typeface="Courier"/>
                <a:cs typeface="Courier"/>
              </a:rPr>
              <a:t>adapt N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0143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3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193"/>
            <a:ext cx="21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4c_plot_FSOL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30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4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193"/>
            <a:ext cx="21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4a_plot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1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76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193"/>
            <a:ext cx="21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4b_plot_zoom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36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Output: spectral function = imaginary part of the Green's function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0207" y="3856361"/>
            <a:ext cx="836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corresponding real part can be computed using the </a:t>
            </a:r>
            <a:r>
              <a:rPr lang="en-US" dirty="0" err="1" smtClean="0"/>
              <a:t>Kramers-Kronig</a:t>
            </a:r>
            <a:r>
              <a:rPr lang="en-US" dirty="0" smtClean="0"/>
              <a:t> transformation </a:t>
            </a:r>
          </a:p>
          <a:p>
            <a:r>
              <a:rPr lang="en-US" dirty="0" smtClean="0"/>
              <a:t>tool "</a:t>
            </a:r>
            <a:r>
              <a:rPr lang="en-US" dirty="0" err="1" smtClean="0">
                <a:latin typeface="Courier"/>
                <a:cs typeface="Courier"/>
              </a:rPr>
              <a:t>kk</a:t>
            </a:r>
            <a:r>
              <a:rPr lang="en-US" dirty="0" smtClean="0"/>
              <a:t>", which comes bundled as part of the NRG Ljubljana package.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00391"/>
            <a:ext cx="4254500" cy="812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98095" y="2700391"/>
            <a:ext cx="4789715" cy="928180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2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6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193"/>
            <a:ext cx="21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4e_plot_sigma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8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74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24193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4f_plot_sigma_zoom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9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some other densities of states in the band. How robust is the Kondo resonance?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=0, show that the model is not particle-hole symmetric if the band isn't.</a:t>
            </a:r>
          </a:p>
          <a:p>
            <a:r>
              <a:rPr lang="en-US" dirty="0" smtClean="0"/>
              <a:t>Can the code handle discontinuities in DOS? What about </a:t>
            </a:r>
            <a:r>
              <a:rPr lang="en-US" dirty="0" err="1" smtClean="0"/>
              <a:t>divergencies</a:t>
            </a:r>
            <a:r>
              <a:rPr lang="en-US" dirty="0" smtClean="0"/>
              <a:t> in DOS?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8" y="274638"/>
            <a:ext cx="8974666" cy="1143000"/>
          </a:xfrm>
        </p:spPr>
        <p:txBody>
          <a:bodyPr/>
          <a:lstStyle/>
          <a:p>
            <a:r>
              <a:rPr lang="en-US" dirty="0" smtClean="0"/>
              <a:t>Finite-temperature spectral functions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2933" y="214417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ops=</a:t>
            </a:r>
            <a:r>
              <a:rPr lang="en-US" dirty="0" err="1">
                <a:latin typeface="Courier"/>
                <a:cs typeface="Courier"/>
              </a:rPr>
              <a:t>A_d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specd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A_d-A_d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broaden_max</a:t>
            </a:r>
            <a:r>
              <a:rPr lang="en-US" dirty="0">
                <a:latin typeface="Courier"/>
                <a:cs typeface="Courier"/>
              </a:rPr>
              <a:t>=0.1</a:t>
            </a:r>
          </a:p>
          <a:p>
            <a:r>
              <a:rPr lang="en-US" dirty="0" err="1">
                <a:latin typeface="Courier"/>
                <a:cs typeface="Courier"/>
              </a:rPr>
              <a:t>broaden_min</a:t>
            </a:r>
            <a:r>
              <a:rPr lang="en-US" dirty="0">
                <a:latin typeface="Courier"/>
                <a:cs typeface="Courier"/>
              </a:rPr>
              <a:t>=1e-7</a:t>
            </a:r>
          </a:p>
          <a:p>
            <a:r>
              <a:rPr lang="en-US" dirty="0" err="1">
                <a:latin typeface="Courier"/>
                <a:cs typeface="Courier"/>
              </a:rPr>
              <a:t>broaden_ratio</a:t>
            </a:r>
            <a:r>
              <a:rPr lang="en-US" dirty="0">
                <a:latin typeface="Courier"/>
                <a:cs typeface="Courier"/>
              </a:rPr>
              <a:t>=1.02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fdm</a:t>
            </a:r>
            <a:r>
              <a:rPr lang="en-US" dirty="0">
                <a:latin typeface="Courier"/>
                <a:cs typeface="Courier"/>
              </a:rPr>
              <a:t>=true</a:t>
            </a:r>
          </a:p>
          <a:p>
            <a:r>
              <a:rPr lang="en-US" dirty="0">
                <a:latin typeface="Courier"/>
                <a:cs typeface="Courier"/>
              </a:rPr>
              <a:t>T=1e-3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smooth=new</a:t>
            </a:r>
          </a:p>
          <a:p>
            <a:r>
              <a:rPr lang="en-US" dirty="0">
                <a:latin typeface="Courier"/>
                <a:cs typeface="Courier"/>
              </a:rPr>
              <a:t>alpha=0.6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5334" y="4064007"/>
            <a:ext cx="52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density matrix method (recommended for finite 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5334" y="489533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Broadening kernel for finite 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6800" y="4267200"/>
            <a:ext cx="12361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73867" y="5113867"/>
            <a:ext cx="999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1067" y="1642533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05_spec_ft/1e-3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4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1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0"/>
            <a:ext cx="19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1a_plot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305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4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84668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1b_plot_zoom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759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the code for the self-energy trick with that for finite-T calculations (using FDM NRG). How does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evolve with increasing temperature?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Kondo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1627"/>
            <a:ext cx="34925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326723"/>
            <a:ext cx="316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300" y="3187700"/>
            <a:ext cx="40894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00" y="5460490"/>
            <a:ext cx="43561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800" y="3858116"/>
            <a:ext cx="5232400" cy="1104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55800" y="5330983"/>
            <a:ext cx="5496414" cy="1370346"/>
          </a:xfrm>
          <a:prstGeom prst="rect">
            <a:avLst/>
          </a:prstGeom>
          <a:solidFill>
            <a:schemeClr val="accent6">
              <a:alpha val="1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9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0" y="861227"/>
            <a:ext cx="4572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#!/</a:t>
            </a:r>
            <a:r>
              <a:rPr lang="en-US" dirty="0" err="1">
                <a:latin typeface="Courier"/>
                <a:cs typeface="Courier"/>
              </a:rPr>
              <a:t>usr</a:t>
            </a:r>
            <a:r>
              <a:rPr lang="en-US" dirty="0">
                <a:latin typeface="Courier"/>
                <a:cs typeface="Courier"/>
              </a:rPr>
              <a:t>/bin/</a:t>
            </a:r>
            <a:r>
              <a:rPr lang="en-US" dirty="0" err="1">
                <a:latin typeface="Courier"/>
                <a:cs typeface="Courier"/>
              </a:rPr>
              <a:t>env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looper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#AUTOLOOP: </a:t>
            </a:r>
            <a:r>
              <a:rPr lang="en-US" dirty="0" err="1">
                <a:latin typeface="Courier"/>
                <a:cs typeface="Courier"/>
              </a:rPr>
              <a:t>nrginit</a:t>
            </a:r>
            <a:r>
              <a:rPr lang="en-US" dirty="0">
                <a:latin typeface="Courier"/>
                <a:cs typeface="Courier"/>
              </a:rPr>
              <a:t> ; </a:t>
            </a:r>
            <a:r>
              <a:rPr lang="en-US" dirty="0" err="1">
                <a:latin typeface="Courier"/>
                <a:cs typeface="Courier"/>
              </a:rPr>
              <a:t>nrgrun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#OVERWRITE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[extra]</a:t>
            </a:r>
          </a:p>
          <a:p>
            <a:r>
              <a:rPr lang="en-US" dirty="0">
                <a:latin typeface="Courier"/>
                <a:cs typeface="Courier"/>
              </a:rPr>
              <a:t>spin=1/2</a:t>
            </a:r>
          </a:p>
          <a:p>
            <a:r>
              <a:rPr lang="en-US" dirty="0" err="1">
                <a:latin typeface="Courier"/>
                <a:cs typeface="Courier"/>
              </a:rPr>
              <a:t>Jkondo</a:t>
            </a:r>
            <a:r>
              <a:rPr lang="en-US" dirty="0">
                <a:latin typeface="Courier"/>
                <a:cs typeface="Courier"/>
              </a:rPr>
              <a:t>=0.2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param</a:t>
            </a:r>
            <a:r>
              <a:rPr lang="en-US" dirty="0">
                <a:latin typeface="Courier"/>
                <a:cs typeface="Courier"/>
              </a:rPr>
              <a:t>]</a:t>
            </a:r>
          </a:p>
          <a:p>
            <a:r>
              <a:rPr lang="en-US" dirty="0" err="1">
                <a:latin typeface="Courier"/>
                <a:cs typeface="Courier"/>
              </a:rPr>
              <a:t>symtype</a:t>
            </a:r>
            <a:r>
              <a:rPr lang="en-US" dirty="0">
                <a:latin typeface="Courier"/>
                <a:cs typeface="Courier"/>
              </a:rPr>
              <a:t>=QS</a:t>
            </a:r>
          </a:p>
          <a:p>
            <a:r>
              <a:rPr lang="en-US" dirty="0">
                <a:latin typeface="Courier"/>
                <a:cs typeface="Courier"/>
              </a:rPr>
              <a:t>discretization=Z</a:t>
            </a:r>
          </a:p>
          <a:p>
            <a:r>
              <a:rPr lang="en-US" dirty="0">
                <a:latin typeface="Courier"/>
                <a:cs typeface="Courier"/>
              </a:rPr>
              <a:t>@$z = 1/4; $z &lt;= 1; $z += 1/4</a:t>
            </a:r>
          </a:p>
          <a:p>
            <a:r>
              <a:rPr lang="en-US" dirty="0">
                <a:latin typeface="Courier"/>
                <a:cs typeface="Courier"/>
              </a:rPr>
              <a:t>z=$z</a:t>
            </a:r>
          </a:p>
          <a:p>
            <a:r>
              <a:rPr lang="en-US" dirty="0">
                <a:latin typeface="Courier"/>
                <a:cs typeface="Courier"/>
              </a:rPr>
              <a:t>Lambda=2</a:t>
            </a:r>
          </a:p>
          <a:p>
            <a:r>
              <a:rPr lang="en-US" dirty="0" err="1">
                <a:latin typeface="Courier"/>
                <a:cs typeface="Courier"/>
              </a:rPr>
              <a:t>Tmin</a:t>
            </a:r>
            <a:r>
              <a:rPr lang="en-US" dirty="0">
                <a:latin typeface="Courier"/>
                <a:cs typeface="Courier"/>
              </a:rPr>
              <a:t>=1e-10</a:t>
            </a:r>
          </a:p>
          <a:p>
            <a:r>
              <a:rPr lang="en-US" dirty="0" err="1">
                <a:latin typeface="Courier"/>
                <a:cs typeface="Courier"/>
              </a:rPr>
              <a:t>keepenergy</a:t>
            </a:r>
            <a:r>
              <a:rPr lang="en-US" dirty="0">
                <a:latin typeface="Courier"/>
                <a:cs typeface="Courier"/>
              </a:rPr>
              <a:t>=10</a:t>
            </a:r>
          </a:p>
          <a:p>
            <a:r>
              <a:rPr lang="en-US" dirty="0">
                <a:latin typeface="Courier"/>
                <a:cs typeface="Courier"/>
              </a:rPr>
              <a:t>keep=10000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892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model=../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kondo.m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ops=</a:t>
            </a:r>
            <a:r>
              <a:rPr lang="en-US" dirty="0" err="1">
                <a:latin typeface="Courier"/>
                <a:cs typeface="Courier"/>
              </a:rPr>
              <a:t>hyb_f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SfSk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specd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hyb_f-hyb_f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broaden_max</a:t>
            </a:r>
            <a:r>
              <a:rPr lang="en-US" dirty="0">
                <a:latin typeface="Courier"/>
                <a:cs typeface="Courier"/>
              </a:rPr>
              <a:t>=0.1</a:t>
            </a:r>
          </a:p>
          <a:p>
            <a:r>
              <a:rPr lang="en-US" dirty="0" err="1">
                <a:latin typeface="Courier"/>
                <a:cs typeface="Courier"/>
              </a:rPr>
              <a:t>broaden_min</a:t>
            </a:r>
            <a:r>
              <a:rPr lang="en-US" dirty="0">
                <a:latin typeface="Courier"/>
                <a:cs typeface="Courier"/>
              </a:rPr>
              <a:t>=1e-8</a:t>
            </a:r>
          </a:p>
          <a:p>
            <a:r>
              <a:rPr lang="en-US" dirty="0" err="1">
                <a:latin typeface="Courier"/>
                <a:cs typeface="Courier"/>
              </a:rPr>
              <a:t>broaden_ratio</a:t>
            </a:r>
            <a:r>
              <a:rPr lang="en-US" dirty="0">
                <a:latin typeface="Courier"/>
                <a:cs typeface="Courier"/>
              </a:rPr>
              <a:t>=1.02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fdm</a:t>
            </a:r>
            <a:r>
              <a:rPr lang="en-US" dirty="0">
                <a:latin typeface="Courier"/>
                <a:cs typeface="Courier"/>
              </a:rPr>
              <a:t>=true</a:t>
            </a:r>
          </a:p>
          <a:p>
            <a:r>
              <a:rPr lang="en-US" dirty="0">
                <a:latin typeface="Courier"/>
                <a:cs typeface="Courier"/>
              </a:rPr>
              <a:t>T=1e-11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smooth=new</a:t>
            </a:r>
          </a:p>
          <a:p>
            <a:r>
              <a:rPr lang="en-US" dirty="0">
                <a:latin typeface="Courier"/>
                <a:cs typeface="Courier"/>
              </a:rPr>
              <a:t>alpha=0.3</a:t>
            </a:r>
          </a:p>
          <a:p>
            <a:r>
              <a:rPr lang="en-US" dirty="0">
                <a:latin typeface="Courier"/>
                <a:cs typeface="Courier"/>
              </a:rPr>
              <a:t>omega0=1e-99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1049" y="1838270"/>
            <a:ext cx="3124583" cy="802154"/>
          </a:xfrm>
          <a:prstGeom prst="rect">
            <a:avLst/>
          </a:prstGeom>
          <a:solidFill>
            <a:schemeClr val="accent6">
              <a:alpha val="3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2954" y="6250118"/>
            <a:ext cx="377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05_spec_kondo/1_zloop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41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846"/>
            <a:ext cx="9144000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Courier"/>
                <a:cs typeface="Courier"/>
              </a:rPr>
              <a:t>def1ch[0];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>
                <a:latin typeface="Courier"/>
                <a:cs typeface="Courier"/>
              </a:rPr>
              <a:t>SPIN = </a:t>
            </a:r>
            <a:r>
              <a:rPr lang="tr-TR" sz="1600" dirty="0" err="1">
                <a:latin typeface="Courier"/>
                <a:cs typeface="Courier"/>
              </a:rPr>
              <a:t>ToExpression</a:t>
            </a:r>
            <a:r>
              <a:rPr lang="tr-TR" sz="1600" dirty="0">
                <a:latin typeface="Courier"/>
                <a:cs typeface="Courier"/>
              </a:rPr>
              <a:t> @ param["</a:t>
            </a:r>
            <a:r>
              <a:rPr lang="tr-TR" sz="1600" dirty="0" err="1">
                <a:latin typeface="Courier"/>
                <a:cs typeface="Courier"/>
              </a:rPr>
              <a:t>spin</a:t>
            </a:r>
            <a:r>
              <a:rPr lang="tr-TR" sz="1600" dirty="0">
                <a:latin typeface="Courier"/>
                <a:cs typeface="Courier"/>
              </a:rPr>
              <a:t>", "</a:t>
            </a:r>
            <a:r>
              <a:rPr lang="tr-TR" sz="1600" dirty="0" err="1">
                <a:latin typeface="Courier"/>
                <a:cs typeface="Courier"/>
              </a:rPr>
              <a:t>extra</a:t>
            </a:r>
            <a:r>
              <a:rPr lang="tr-TR" sz="1600" dirty="0">
                <a:latin typeface="Courier"/>
                <a:cs typeface="Courier"/>
              </a:rPr>
              <a:t>"];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 err="1">
                <a:latin typeface="Courier"/>
                <a:cs typeface="Courier"/>
              </a:rPr>
              <a:t>Module</a:t>
            </a:r>
            <a:r>
              <a:rPr lang="tr-TR" sz="1600" dirty="0">
                <a:latin typeface="Courier"/>
                <a:cs typeface="Courier"/>
              </a:rPr>
              <a:t>[{</a:t>
            </a:r>
            <a:r>
              <a:rPr lang="tr-TR" sz="1600" dirty="0" err="1">
                <a:latin typeface="Courier"/>
                <a:cs typeface="Courier"/>
              </a:rPr>
              <a:t>sx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sy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sz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ox</a:t>
            </a:r>
            <a:r>
              <a:rPr lang="tr-TR" sz="1600" dirty="0">
                <a:latin typeface="Courier"/>
                <a:cs typeface="Courier"/>
              </a:rPr>
              <a:t>, oy, </a:t>
            </a:r>
            <a:r>
              <a:rPr lang="tr-TR" sz="1600" dirty="0" err="1">
                <a:latin typeface="Courier"/>
                <a:cs typeface="Courier"/>
              </a:rPr>
              <a:t>oz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ss</a:t>
            </a:r>
            <a:r>
              <a:rPr lang="tr-TR" sz="1600" dirty="0">
                <a:latin typeface="Courier"/>
                <a:cs typeface="Courier"/>
              </a:rPr>
              <a:t>},</a:t>
            </a: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sx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spinketbraX</a:t>
            </a:r>
            <a:r>
              <a:rPr lang="tr-TR" sz="1600" dirty="0">
                <a:latin typeface="Courier"/>
                <a:cs typeface="Courier"/>
              </a:rPr>
              <a:t>[SPIN];</a:t>
            </a: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sy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spinketbraY</a:t>
            </a:r>
            <a:r>
              <a:rPr lang="tr-TR" sz="1600" dirty="0">
                <a:latin typeface="Courier"/>
                <a:cs typeface="Courier"/>
              </a:rPr>
              <a:t>[SPIN];</a:t>
            </a: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sz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spinketbraZ</a:t>
            </a:r>
            <a:r>
              <a:rPr lang="tr-TR" sz="1600" dirty="0">
                <a:latin typeface="Courier"/>
                <a:cs typeface="Courier"/>
              </a:rPr>
              <a:t>[SPIN];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ox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nc</a:t>
            </a:r>
            <a:r>
              <a:rPr lang="tr-TR" sz="1600" dirty="0">
                <a:latin typeface="Courier"/>
                <a:cs typeface="Courier"/>
              </a:rPr>
              <a:t>[ </a:t>
            </a:r>
            <a:r>
              <a:rPr lang="tr-TR" sz="1600" dirty="0" err="1">
                <a:latin typeface="Courier"/>
                <a:cs typeface="Courier"/>
              </a:rPr>
              <a:t>sx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spinx</a:t>
            </a:r>
            <a:r>
              <a:rPr lang="tr-TR" sz="1600" dirty="0">
                <a:latin typeface="Courier"/>
                <a:cs typeface="Courier"/>
              </a:rPr>
              <a:t>[ f[0] ] ];</a:t>
            </a:r>
          </a:p>
          <a:p>
            <a:r>
              <a:rPr lang="tr-TR" sz="1600" dirty="0">
                <a:latin typeface="Courier"/>
                <a:cs typeface="Courier"/>
              </a:rPr>
              <a:t> oy = </a:t>
            </a:r>
            <a:r>
              <a:rPr lang="tr-TR" sz="1600" dirty="0" err="1">
                <a:latin typeface="Courier"/>
                <a:cs typeface="Courier"/>
              </a:rPr>
              <a:t>nc</a:t>
            </a:r>
            <a:r>
              <a:rPr lang="tr-TR" sz="1600" dirty="0">
                <a:latin typeface="Courier"/>
                <a:cs typeface="Courier"/>
              </a:rPr>
              <a:t>[ </a:t>
            </a:r>
            <a:r>
              <a:rPr lang="tr-TR" sz="1600" dirty="0" err="1">
                <a:latin typeface="Courier"/>
                <a:cs typeface="Courier"/>
              </a:rPr>
              <a:t>sy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spiny</a:t>
            </a:r>
            <a:r>
              <a:rPr lang="tr-TR" sz="1600" dirty="0">
                <a:latin typeface="Courier"/>
                <a:cs typeface="Courier"/>
              </a:rPr>
              <a:t>[ f[0] ] ];</a:t>
            </a: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oz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nc</a:t>
            </a:r>
            <a:r>
              <a:rPr lang="tr-TR" sz="1600" dirty="0">
                <a:latin typeface="Courier"/>
                <a:cs typeface="Courier"/>
              </a:rPr>
              <a:t>[ </a:t>
            </a:r>
            <a:r>
              <a:rPr lang="tr-TR" sz="1600" dirty="0" err="1">
                <a:latin typeface="Courier"/>
                <a:cs typeface="Courier"/>
              </a:rPr>
              <a:t>sz</a:t>
            </a:r>
            <a:r>
              <a:rPr lang="tr-TR" sz="1600" dirty="0">
                <a:latin typeface="Courier"/>
                <a:cs typeface="Courier"/>
              </a:rPr>
              <a:t>, </a:t>
            </a:r>
            <a:r>
              <a:rPr lang="tr-TR" sz="1600" dirty="0" err="1">
                <a:latin typeface="Courier"/>
                <a:cs typeface="Courier"/>
              </a:rPr>
              <a:t>spinz</a:t>
            </a:r>
            <a:r>
              <a:rPr lang="tr-TR" sz="1600" dirty="0">
                <a:latin typeface="Courier"/>
                <a:cs typeface="Courier"/>
              </a:rPr>
              <a:t>[ f[0] ] ];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ss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Expand</a:t>
            </a:r>
            <a:r>
              <a:rPr lang="tr-TR" sz="1600" dirty="0">
                <a:latin typeface="Courier"/>
                <a:cs typeface="Courier"/>
              </a:rPr>
              <a:t>[</a:t>
            </a:r>
            <a:r>
              <a:rPr lang="tr-TR" sz="1600" dirty="0" err="1">
                <a:latin typeface="Courier"/>
                <a:cs typeface="Courier"/>
              </a:rPr>
              <a:t>ox</a:t>
            </a:r>
            <a:r>
              <a:rPr lang="tr-TR" sz="1600" dirty="0">
                <a:latin typeface="Courier"/>
                <a:cs typeface="Courier"/>
              </a:rPr>
              <a:t> + oy + </a:t>
            </a:r>
            <a:r>
              <a:rPr lang="tr-TR" sz="1600" dirty="0" err="1">
                <a:latin typeface="Courier"/>
                <a:cs typeface="Courier"/>
              </a:rPr>
              <a:t>oz</a:t>
            </a:r>
            <a:r>
              <a:rPr lang="tr-TR" sz="1600" dirty="0">
                <a:latin typeface="Courier"/>
                <a:cs typeface="Courier"/>
              </a:rPr>
              <a:t>];</a:t>
            </a:r>
          </a:p>
          <a:p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Hk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Jkondo</a:t>
            </a:r>
            <a:r>
              <a:rPr lang="tr-TR" sz="1600" dirty="0">
                <a:latin typeface="Courier"/>
                <a:cs typeface="Courier"/>
              </a:rPr>
              <a:t> </a:t>
            </a:r>
            <a:r>
              <a:rPr lang="tr-TR" sz="1600" dirty="0" err="1">
                <a:latin typeface="Courier"/>
                <a:cs typeface="Courier"/>
              </a:rPr>
              <a:t>ss</a:t>
            </a:r>
            <a:r>
              <a:rPr lang="tr-TR" sz="1600" dirty="0">
                <a:latin typeface="Courier"/>
                <a:cs typeface="Courier"/>
              </a:rPr>
              <a:t>;</a:t>
            </a:r>
          </a:p>
          <a:p>
            <a:r>
              <a:rPr lang="tr-TR" sz="1600" dirty="0">
                <a:latin typeface="Courier"/>
                <a:cs typeface="Courier"/>
              </a:rPr>
              <a:t>];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>
                <a:latin typeface="Courier"/>
                <a:cs typeface="Courier"/>
              </a:rPr>
              <a:t>H = H0 + </a:t>
            </a:r>
            <a:r>
              <a:rPr lang="tr-TR" sz="1600" dirty="0" err="1">
                <a:latin typeface="Courier"/>
                <a:cs typeface="Courier"/>
              </a:rPr>
              <a:t>Hk</a:t>
            </a:r>
            <a:r>
              <a:rPr lang="tr-TR" sz="1600" dirty="0">
                <a:latin typeface="Courier"/>
                <a:cs typeface="Courier"/>
              </a:rPr>
              <a:t>;</a:t>
            </a:r>
          </a:p>
          <a:p>
            <a:r>
              <a:rPr lang="tr-TR" sz="1600" dirty="0" err="1">
                <a:latin typeface="Courier"/>
                <a:cs typeface="Courier"/>
              </a:rPr>
              <a:t>Hhyb</a:t>
            </a:r>
            <a:r>
              <a:rPr lang="tr-TR" sz="1600" dirty="0">
                <a:latin typeface="Courier"/>
                <a:cs typeface="Courier"/>
              </a:rPr>
              <a:t> = </a:t>
            </a:r>
            <a:r>
              <a:rPr lang="tr-TR" sz="1600" dirty="0" err="1">
                <a:latin typeface="Courier"/>
                <a:cs typeface="Courier"/>
              </a:rPr>
              <a:t>Hk</a:t>
            </a:r>
            <a:r>
              <a:rPr lang="tr-TR" sz="1600" dirty="0">
                <a:latin typeface="Courier"/>
                <a:cs typeface="Courier"/>
              </a:rPr>
              <a:t>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>
                <a:latin typeface="Courier"/>
                <a:cs typeface="Courier"/>
              </a:rPr>
              <a:t>MAKESPINKET = SPIN;</a:t>
            </a:r>
          </a:p>
          <a:p>
            <a:endParaRPr lang="tr-TR" sz="1600" dirty="0">
              <a:latin typeface="Courier"/>
              <a:cs typeface="Courier"/>
            </a:endParaRPr>
          </a:p>
          <a:p>
            <a:r>
              <a:rPr lang="tr-TR" sz="1600" dirty="0" err="1">
                <a:latin typeface="Courier"/>
                <a:cs typeface="Courier"/>
              </a:rPr>
              <a:t>hybopf</a:t>
            </a:r>
            <a:r>
              <a:rPr lang="tr-TR" sz="1600" dirty="0">
                <a:latin typeface="Courier"/>
                <a:cs typeface="Courier"/>
              </a:rPr>
              <a:t> = ( </a:t>
            </a:r>
            <a:r>
              <a:rPr lang="tr-TR" sz="1600" dirty="0" err="1">
                <a:latin typeface="Courier"/>
                <a:cs typeface="Courier"/>
              </a:rPr>
              <a:t>Chop</a:t>
            </a:r>
            <a:r>
              <a:rPr lang="tr-TR" sz="1600" dirty="0">
                <a:latin typeface="Courier"/>
                <a:cs typeface="Courier"/>
              </a:rPr>
              <a:t> @ </a:t>
            </a:r>
            <a:r>
              <a:rPr lang="tr-TR" sz="1600" dirty="0" err="1">
                <a:latin typeface="Courier"/>
                <a:cs typeface="Courier"/>
              </a:rPr>
              <a:t>Expand</a:t>
            </a:r>
            <a:r>
              <a:rPr lang="tr-TR" sz="1600" dirty="0">
                <a:latin typeface="Courier"/>
                <a:cs typeface="Courier"/>
              </a:rPr>
              <a:t> @ </a:t>
            </a:r>
            <a:r>
              <a:rPr lang="tr-TR" sz="1600" dirty="0" err="1">
                <a:latin typeface="Courier"/>
                <a:cs typeface="Courier"/>
              </a:rPr>
              <a:t>komutator</a:t>
            </a:r>
            <a:r>
              <a:rPr lang="tr-TR" sz="1600" dirty="0">
                <a:latin typeface="Courier"/>
                <a:cs typeface="Courier"/>
              </a:rPr>
              <a:t>[</a:t>
            </a:r>
            <a:r>
              <a:rPr lang="tr-TR" sz="1600" dirty="0" err="1">
                <a:latin typeface="Courier"/>
                <a:cs typeface="Courier"/>
              </a:rPr>
              <a:t>Hhyb</a:t>
            </a:r>
            <a:r>
              <a:rPr lang="tr-TR" sz="1600" dirty="0">
                <a:latin typeface="Courier"/>
                <a:cs typeface="Courier"/>
              </a:rPr>
              <a:t> /. </a:t>
            </a:r>
            <a:r>
              <a:rPr lang="tr-TR" sz="1600" dirty="0" err="1">
                <a:latin typeface="Courier"/>
                <a:cs typeface="Courier"/>
              </a:rPr>
              <a:t>params</a:t>
            </a:r>
            <a:r>
              <a:rPr lang="tr-TR" sz="1600" dirty="0">
                <a:latin typeface="Courier"/>
                <a:cs typeface="Courier"/>
              </a:rPr>
              <a:t>, f[#1, 0, #2]] )&amp;</a:t>
            </a:r>
            <a:r>
              <a:rPr lang="tr-TR" sz="1600" dirty="0" smtClean="0">
                <a:latin typeface="Courier"/>
                <a:cs typeface="Courier"/>
              </a:rPr>
              <a:t>;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81117"/>
            <a:ext cx="8772225" cy="433152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1057" y="75558"/>
            <a:ext cx="379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05_spec_kondo/</a:t>
            </a:r>
            <a:r>
              <a:rPr lang="en-US" b="1" dirty="0" err="1" smtClean="0"/>
              <a:t>model.m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143" y="6133136"/>
            <a:ext cx="776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is different from what we did in SIAM for the self-energy trick, where we computed the </a:t>
            </a:r>
            <a:r>
              <a:rPr lang="en-US" dirty="0" err="1" smtClean="0"/>
              <a:t>commutator</a:t>
            </a:r>
            <a:r>
              <a:rPr lang="en-US" dirty="0" smtClean="0"/>
              <a:t> with the interaction part of the Hamiltonian.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3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65" y="210170"/>
            <a:ext cx="15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2a_plot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055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71" y="1543662"/>
            <a:ext cx="6590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Module[{t={}},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If[</a:t>
            </a:r>
            <a:r>
              <a:rPr lang="en-US" dirty="0" err="1">
                <a:latin typeface="Courier"/>
                <a:cs typeface="Courier"/>
              </a:rPr>
              <a:t>calcopq</a:t>
            </a:r>
            <a:r>
              <a:rPr lang="en-US" dirty="0">
                <a:latin typeface="Courier"/>
                <a:cs typeface="Courier"/>
              </a:rPr>
              <a:t>["</a:t>
            </a:r>
            <a:r>
              <a:rPr lang="en-US" dirty="0" err="1">
                <a:latin typeface="Courier"/>
                <a:cs typeface="Courier"/>
              </a:rPr>
              <a:t>hyb_f</a:t>
            </a:r>
            <a:r>
              <a:rPr lang="en-US" dirty="0">
                <a:latin typeface="Courier"/>
                <a:cs typeface="Courier"/>
              </a:rPr>
              <a:t>"],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AppendTo</a:t>
            </a:r>
            <a:r>
              <a:rPr lang="en-US" dirty="0">
                <a:latin typeface="Courier"/>
                <a:cs typeface="Courier"/>
              </a:rPr>
              <a:t>[t, {"</a:t>
            </a:r>
            <a:r>
              <a:rPr lang="en-US" dirty="0" err="1">
                <a:latin typeface="Courier"/>
                <a:cs typeface="Courier"/>
              </a:rPr>
              <a:t>dhyb_f</a:t>
            </a:r>
            <a:r>
              <a:rPr lang="en-US" dirty="0">
                <a:latin typeface="Courier"/>
                <a:cs typeface="Courier"/>
              </a:rPr>
              <a:t>"}];</a:t>
            </a:r>
          </a:p>
          <a:p>
            <a:r>
              <a:rPr lang="en-US" dirty="0">
                <a:latin typeface="Courier"/>
                <a:cs typeface="Courier"/>
              </a:rPr>
              <a:t>   MPVCFAST = False;</a:t>
            </a:r>
          </a:p>
          <a:p>
            <a:r>
              <a:rPr lang="en-US" dirty="0">
                <a:latin typeface="Courier"/>
                <a:cs typeface="Courier"/>
              </a:rPr>
              <a:t>   t = Join[t, </a:t>
            </a:r>
            <a:r>
              <a:rPr lang="en-US" dirty="0" err="1">
                <a:latin typeface="Courier"/>
                <a:cs typeface="Courier"/>
              </a:rPr>
              <a:t>ireducTable</a:t>
            </a:r>
            <a:r>
              <a:rPr lang="en-US" dirty="0">
                <a:latin typeface="Courier"/>
                <a:cs typeface="Courier"/>
              </a:rPr>
              <a:t>[ </a:t>
            </a:r>
            <a:r>
              <a:rPr lang="en-US" dirty="0" err="1">
                <a:latin typeface="Courier"/>
                <a:cs typeface="Courier"/>
              </a:rPr>
              <a:t>hybopf</a:t>
            </a:r>
            <a:r>
              <a:rPr lang="en-US" dirty="0">
                <a:latin typeface="Courier"/>
                <a:cs typeface="Courier"/>
              </a:rPr>
              <a:t> ]];</a:t>
            </a:r>
          </a:p>
          <a:p>
            <a:r>
              <a:rPr lang="en-US" dirty="0">
                <a:latin typeface="Courier"/>
                <a:cs typeface="Courier"/>
              </a:rPr>
              <a:t>   MPVCFAST = True;</a:t>
            </a:r>
          </a:p>
          <a:p>
            <a:r>
              <a:rPr lang="en-US" dirty="0">
                <a:latin typeface="Courier"/>
                <a:cs typeface="Courier"/>
              </a:rPr>
              <a:t> ];</a:t>
            </a:r>
          </a:p>
          <a:p>
            <a:r>
              <a:rPr lang="en-US" dirty="0">
                <a:latin typeface="Courier"/>
                <a:cs typeface="Courier"/>
              </a:rPr>
              <a:t>           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texportable</a:t>
            </a:r>
            <a:r>
              <a:rPr lang="en-US" dirty="0">
                <a:latin typeface="Courier"/>
                <a:cs typeface="Courier"/>
              </a:rPr>
              <a:t> = t;</a:t>
            </a:r>
          </a:p>
          <a:p>
            <a:r>
              <a:rPr lang="en-US" dirty="0">
                <a:latin typeface="Courier"/>
                <a:cs typeface="Courier"/>
              </a:rPr>
              <a:t>];</a:t>
            </a:r>
          </a:p>
          <a:p>
            <a:r>
              <a:rPr lang="en-US" dirty="0">
                <a:latin typeface="Courier"/>
                <a:cs typeface="Courier"/>
              </a:rPr>
              <a:t>               </a:t>
            </a:r>
          </a:p>
          <a:p>
            <a:r>
              <a:rPr lang="en-US" dirty="0" err="1">
                <a:latin typeface="Courier"/>
                <a:cs typeface="Courier"/>
              </a:rPr>
              <a:t>texportable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123" y="6016156"/>
            <a:ext cx="414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05_spec_kondo/</a:t>
            </a:r>
            <a:r>
              <a:rPr lang="en-US" b="1" dirty="0" err="1" smtClean="0"/>
              <a:t>modeloperators.m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375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8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43" y="162416"/>
            <a:ext cx="9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3a_plot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576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57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43" y="162416"/>
            <a:ext cx="156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3b_plot_zoom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38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381" y="1600200"/>
            <a:ext cx="8993619" cy="4525963"/>
          </a:xfrm>
        </p:spPr>
        <p:txBody>
          <a:bodyPr/>
          <a:lstStyle/>
          <a:p>
            <a:r>
              <a:rPr lang="en-US" dirty="0" smtClean="0"/>
              <a:t>How is the width (HWHM) of the Kondo resonance related to the Kondo temperature T</a:t>
            </a:r>
            <a:r>
              <a:rPr lang="en-US" baseline="-25000" dirty="0" smtClean="0"/>
              <a:t>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0" y="266700"/>
            <a:ext cx="9144000" cy="6311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65" y="210170"/>
            <a:ext cx="15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2a_plot_log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655" y="2840147"/>
            <a:ext cx="396007" cy="996783"/>
          </a:xfrm>
          <a:prstGeom prst="rect">
            <a:avLst/>
          </a:prstGeom>
          <a:solidFill>
            <a:schemeClr val="accent5">
              <a:alpha val="4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2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65" y="210170"/>
            <a:ext cx="25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2a_plot_log_friedel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087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243" y="274638"/>
            <a:ext cx="9034757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Removing oscillations using </a:t>
            </a:r>
            <a:br>
              <a:rPr lang="en-US" sz="4000" dirty="0" smtClean="0"/>
            </a:br>
            <a:r>
              <a:rPr lang="en-US" sz="4000" dirty="0" smtClean="0"/>
              <a:t>the z-averaging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8485" y="1557208"/>
            <a:ext cx="461552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#!/</a:t>
            </a:r>
            <a:r>
              <a:rPr lang="en-US" dirty="0" err="1">
                <a:latin typeface="Courier"/>
                <a:cs typeface="Courier"/>
              </a:rPr>
              <a:t>usr</a:t>
            </a:r>
            <a:r>
              <a:rPr lang="en-US" dirty="0">
                <a:latin typeface="Courier"/>
                <a:cs typeface="Courier"/>
              </a:rPr>
              <a:t>/bin/</a:t>
            </a:r>
            <a:r>
              <a:rPr lang="en-US" dirty="0" err="1">
                <a:latin typeface="Courier"/>
                <a:cs typeface="Courier"/>
              </a:rPr>
              <a:t>env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looper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#AUTOLOOP: </a:t>
            </a:r>
            <a:r>
              <a:rPr lang="en-US" dirty="0" err="1">
                <a:latin typeface="Courier"/>
                <a:cs typeface="Courier"/>
              </a:rPr>
              <a:t>nrginit</a:t>
            </a:r>
            <a:r>
              <a:rPr lang="en-US" dirty="0">
                <a:latin typeface="Courier"/>
                <a:cs typeface="Courier"/>
              </a:rPr>
              <a:t> ; </a:t>
            </a:r>
            <a:r>
              <a:rPr lang="en-US" dirty="0" err="1">
                <a:latin typeface="Courier"/>
                <a:cs typeface="Courier"/>
              </a:rPr>
              <a:t>nrgrun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#OVERWRITE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param</a:t>
            </a:r>
            <a:r>
              <a:rPr lang="en-US" dirty="0">
                <a:latin typeface="Courier"/>
                <a:cs typeface="Courier"/>
              </a:rPr>
              <a:t>]</a:t>
            </a:r>
          </a:p>
          <a:p>
            <a:r>
              <a:rPr lang="en-US" dirty="0" err="1">
                <a:latin typeface="Courier"/>
                <a:cs typeface="Courier"/>
              </a:rPr>
              <a:t>symtype</a:t>
            </a:r>
            <a:r>
              <a:rPr lang="en-US" dirty="0">
                <a:latin typeface="Courier"/>
                <a:cs typeface="Courier"/>
              </a:rPr>
              <a:t>=QS</a:t>
            </a:r>
          </a:p>
          <a:p>
            <a:r>
              <a:rPr lang="en-US" dirty="0">
                <a:latin typeface="Courier"/>
                <a:cs typeface="Courier"/>
              </a:rPr>
              <a:t>discretization=Z</a:t>
            </a:r>
          </a:p>
          <a:p>
            <a:r>
              <a:rPr lang="en-US" dirty="0">
                <a:latin typeface="Courier"/>
                <a:cs typeface="Courier"/>
              </a:rPr>
              <a:t>@$z = 1/4; $z &lt;= 1; $z += 1/4</a:t>
            </a:r>
          </a:p>
          <a:p>
            <a:r>
              <a:rPr lang="en-US" dirty="0">
                <a:latin typeface="Courier"/>
                <a:cs typeface="Courier"/>
              </a:rPr>
              <a:t>z=$z</a:t>
            </a:r>
          </a:p>
          <a:p>
            <a:r>
              <a:rPr lang="en-US" dirty="0">
                <a:latin typeface="Courier"/>
                <a:cs typeface="Courier"/>
              </a:rPr>
              <a:t>Lambda=2</a:t>
            </a:r>
          </a:p>
          <a:p>
            <a:r>
              <a:rPr lang="en-US" dirty="0" err="1">
                <a:latin typeface="Courier"/>
                <a:cs typeface="Courier"/>
              </a:rPr>
              <a:t>Tmin</a:t>
            </a:r>
            <a:r>
              <a:rPr lang="en-US" dirty="0">
                <a:latin typeface="Courier"/>
                <a:cs typeface="Courier"/>
              </a:rPr>
              <a:t>=1e-10</a:t>
            </a:r>
          </a:p>
          <a:p>
            <a:r>
              <a:rPr lang="en-US" dirty="0" err="1">
                <a:latin typeface="Courier"/>
                <a:cs typeface="Courier"/>
              </a:rPr>
              <a:t>keepenergy</a:t>
            </a:r>
            <a:r>
              <a:rPr lang="en-US" dirty="0">
                <a:latin typeface="Courier"/>
                <a:cs typeface="Courier"/>
              </a:rPr>
              <a:t>=10</a:t>
            </a:r>
          </a:p>
          <a:p>
            <a:r>
              <a:rPr lang="en-US" dirty="0">
                <a:latin typeface="Courier"/>
                <a:cs typeface="Courier"/>
              </a:rPr>
              <a:t>keep=10000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model=SIAM</a:t>
            </a:r>
          </a:p>
          <a:p>
            <a:r>
              <a:rPr lang="en-US" dirty="0">
                <a:latin typeface="Courier"/>
                <a:cs typeface="Courier"/>
              </a:rPr>
              <a:t>U=0.01</a:t>
            </a:r>
          </a:p>
          <a:p>
            <a:r>
              <a:rPr lang="en-US" dirty="0">
                <a:latin typeface="Courier"/>
                <a:cs typeface="Courier"/>
              </a:rPr>
              <a:t>Gamma=0.001</a:t>
            </a:r>
          </a:p>
          <a:p>
            <a:r>
              <a:rPr lang="en-US" dirty="0">
                <a:latin typeface="Courier"/>
                <a:cs typeface="Courier"/>
              </a:rPr>
              <a:t>delta=0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243" y="3277092"/>
            <a:ext cx="4315108" cy="819273"/>
          </a:xfrm>
          <a:prstGeom prst="rect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770" y="1665856"/>
            <a:ext cx="4315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ops=</a:t>
            </a:r>
            <a:r>
              <a:rPr lang="en-US" dirty="0" err="1">
                <a:latin typeface="Courier"/>
                <a:cs typeface="Courier"/>
              </a:rPr>
              <a:t>A_d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specd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A_d-A_d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broaden_max</a:t>
            </a:r>
            <a:r>
              <a:rPr lang="en-US" dirty="0">
                <a:latin typeface="Courier"/>
                <a:cs typeface="Courier"/>
              </a:rPr>
              <a:t>=0.1</a:t>
            </a:r>
          </a:p>
          <a:p>
            <a:r>
              <a:rPr lang="en-US" dirty="0" err="1">
                <a:latin typeface="Courier"/>
                <a:cs typeface="Courier"/>
              </a:rPr>
              <a:t>broaden_min</a:t>
            </a:r>
            <a:r>
              <a:rPr lang="en-US" dirty="0">
                <a:latin typeface="Courier"/>
                <a:cs typeface="Courier"/>
              </a:rPr>
              <a:t>=1e-8</a:t>
            </a:r>
          </a:p>
          <a:p>
            <a:r>
              <a:rPr lang="en-US" dirty="0" err="1">
                <a:latin typeface="Courier"/>
                <a:cs typeface="Courier"/>
              </a:rPr>
              <a:t>broaden_ratio</a:t>
            </a:r>
            <a:r>
              <a:rPr lang="en-US" dirty="0">
                <a:latin typeface="Courier"/>
                <a:cs typeface="Courier"/>
              </a:rPr>
              <a:t>=1.02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fdm</a:t>
            </a:r>
            <a:r>
              <a:rPr lang="en-US" dirty="0">
                <a:latin typeface="Courier"/>
                <a:cs typeface="Courier"/>
              </a:rPr>
              <a:t>=true</a:t>
            </a:r>
          </a:p>
          <a:p>
            <a:r>
              <a:rPr lang="en-US" dirty="0">
                <a:latin typeface="Courier"/>
                <a:cs typeface="Courier"/>
              </a:rPr>
              <a:t>T=1e-10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smooth=new</a:t>
            </a:r>
          </a:p>
          <a:p>
            <a:r>
              <a:rPr lang="en-US" dirty="0">
                <a:latin typeface="Courier"/>
                <a:cs typeface="Courier"/>
              </a:rPr>
              <a:t>alpha=0.3</a:t>
            </a:r>
          </a:p>
          <a:p>
            <a:r>
              <a:rPr lang="en-US" dirty="0">
                <a:latin typeface="Courier"/>
                <a:cs typeface="Courier"/>
              </a:rPr>
              <a:t>omega0=1e-99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770" y="4956603"/>
            <a:ext cx="1584027" cy="355019"/>
          </a:xfrm>
          <a:prstGeom prst="rect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28123" y="4956595"/>
            <a:ext cx="1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be reduced!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4853" y="6402609"/>
            <a:ext cx="338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05_spec_z/1_zloop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466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561" y="2061838"/>
            <a:ext cx="69722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ourier"/>
                <a:cs typeface="Courier"/>
              </a:rPr>
              <a:t>#!/bin/</a:t>
            </a:r>
            <a:r>
              <a:rPr lang="pt-BR" dirty="0" err="1">
                <a:latin typeface="Courier"/>
                <a:cs typeface="Courier"/>
              </a:rPr>
              <a:t>sh</a:t>
            </a:r>
            <a:endParaRPr lang="pt-BR" dirty="0">
              <a:latin typeface="Courier"/>
              <a:cs typeface="Courier"/>
            </a:endParaRPr>
          </a:p>
          <a:p>
            <a:r>
              <a:rPr lang="pt-BR" dirty="0">
                <a:latin typeface="Courier"/>
                <a:cs typeface="Courier"/>
              </a:rPr>
              <a:t>FN=</a:t>
            </a:r>
            <a:r>
              <a:rPr lang="pt-BR" dirty="0" err="1">
                <a:latin typeface="Courier"/>
                <a:cs typeface="Courier"/>
              </a:rPr>
              <a:t>spec_FDM_dens_A_d-A_d.dat</a:t>
            </a:r>
            <a:endParaRPr lang="pt-BR" dirty="0">
              <a:latin typeface="Courier"/>
              <a:cs typeface="Courier"/>
            </a:endParaRPr>
          </a:p>
          <a:p>
            <a:r>
              <a:rPr lang="pt-BR" dirty="0" err="1">
                <a:latin typeface="Courier"/>
                <a:cs typeface="Courier"/>
              </a:rPr>
              <a:t>Nz</a:t>
            </a:r>
            <a:r>
              <a:rPr lang="pt-BR" dirty="0">
                <a:latin typeface="Courier"/>
                <a:cs typeface="Courier"/>
              </a:rPr>
              <a:t>=4</a:t>
            </a:r>
          </a:p>
          <a:p>
            <a:r>
              <a:rPr lang="pt-BR" dirty="0" err="1">
                <a:latin typeface="Courier"/>
                <a:cs typeface="Courier"/>
              </a:rPr>
              <a:t>intavg</a:t>
            </a:r>
            <a:r>
              <a:rPr lang="pt-BR" dirty="0">
                <a:latin typeface="Courier"/>
                <a:cs typeface="Courier"/>
              </a:rPr>
              <a:t> ${FN} ${</a:t>
            </a:r>
            <a:r>
              <a:rPr lang="pt-BR" dirty="0" err="1">
                <a:latin typeface="Courier"/>
                <a:cs typeface="Courier"/>
              </a:rPr>
              <a:t>Nz</a:t>
            </a:r>
            <a:r>
              <a:rPr lang="pt-BR" dirty="0">
                <a:latin typeface="Courier"/>
                <a:cs typeface="Courier"/>
              </a:rPr>
              <a:t>}</a:t>
            </a:r>
          </a:p>
          <a:p>
            <a:r>
              <a:rPr lang="pt-BR" dirty="0" err="1">
                <a:latin typeface="Courier"/>
                <a:cs typeface="Courier"/>
              </a:rPr>
              <a:t>Gamma</a:t>
            </a:r>
            <a:r>
              <a:rPr lang="pt-BR" dirty="0">
                <a:latin typeface="Courier"/>
                <a:cs typeface="Courier"/>
              </a:rPr>
              <a:t>=`</a:t>
            </a:r>
            <a:r>
              <a:rPr lang="pt-BR" dirty="0" err="1">
                <a:latin typeface="Courier"/>
                <a:cs typeface="Courier"/>
              </a:rPr>
              <a:t>getparam</a:t>
            </a:r>
            <a:r>
              <a:rPr lang="pt-BR" dirty="0">
                <a:latin typeface="Courier"/>
                <a:cs typeface="Courier"/>
              </a:rPr>
              <a:t> </a:t>
            </a:r>
            <a:r>
              <a:rPr lang="pt-BR" dirty="0" err="1">
                <a:latin typeface="Courier"/>
                <a:cs typeface="Courier"/>
              </a:rPr>
              <a:t>Gamma</a:t>
            </a:r>
            <a:r>
              <a:rPr lang="pt-BR" dirty="0">
                <a:latin typeface="Courier"/>
                <a:cs typeface="Courier"/>
              </a:rPr>
              <a:t> 1_zloop`</a:t>
            </a:r>
          </a:p>
          <a:p>
            <a:r>
              <a:rPr lang="pt-BR" dirty="0" err="1">
                <a:latin typeface="Courier"/>
                <a:cs typeface="Courier"/>
              </a:rPr>
              <a:t>U</a:t>
            </a:r>
            <a:r>
              <a:rPr lang="pt-BR" dirty="0">
                <a:latin typeface="Courier"/>
                <a:cs typeface="Courier"/>
              </a:rPr>
              <a:t>=`</a:t>
            </a:r>
            <a:r>
              <a:rPr lang="pt-BR" dirty="0" err="1">
                <a:latin typeface="Courier"/>
                <a:cs typeface="Courier"/>
              </a:rPr>
              <a:t>getparam</a:t>
            </a:r>
            <a:r>
              <a:rPr lang="pt-BR" dirty="0">
                <a:latin typeface="Courier"/>
                <a:cs typeface="Courier"/>
              </a:rPr>
              <a:t> </a:t>
            </a:r>
            <a:r>
              <a:rPr lang="pt-BR" dirty="0" err="1">
                <a:latin typeface="Courier"/>
                <a:cs typeface="Courier"/>
              </a:rPr>
              <a:t>U</a:t>
            </a:r>
            <a:r>
              <a:rPr lang="pt-BR" dirty="0">
                <a:latin typeface="Courier"/>
                <a:cs typeface="Courier"/>
              </a:rPr>
              <a:t> 1_zloop`</a:t>
            </a:r>
          </a:p>
          <a:p>
            <a:r>
              <a:rPr lang="pt-BR" dirty="0" err="1">
                <a:latin typeface="Courier"/>
                <a:cs typeface="Courier"/>
              </a:rPr>
              <a:t>scaley</a:t>
            </a:r>
            <a:r>
              <a:rPr lang="pt-BR" dirty="0">
                <a:latin typeface="Courier"/>
                <a:cs typeface="Courier"/>
              </a:rPr>
              <a:t>=`</a:t>
            </a:r>
            <a:r>
              <a:rPr lang="pt-BR" dirty="0" err="1">
                <a:latin typeface="Courier"/>
                <a:cs typeface="Courier"/>
              </a:rPr>
              <a:t>echo</a:t>
            </a:r>
            <a:r>
              <a:rPr lang="pt-BR" dirty="0">
                <a:latin typeface="Courier"/>
                <a:cs typeface="Courier"/>
              </a:rPr>
              <a:t> 3.14159*${</a:t>
            </a:r>
            <a:r>
              <a:rPr lang="pt-BR" dirty="0" err="1">
                <a:latin typeface="Courier"/>
                <a:cs typeface="Courier"/>
              </a:rPr>
              <a:t>Gamma</a:t>
            </a:r>
            <a:r>
              <a:rPr lang="pt-BR" dirty="0">
                <a:latin typeface="Courier"/>
                <a:cs typeface="Courier"/>
              </a:rPr>
              <a:t>} | </a:t>
            </a:r>
            <a:r>
              <a:rPr lang="pt-BR" dirty="0" err="1">
                <a:latin typeface="Courier"/>
                <a:cs typeface="Courier"/>
              </a:rPr>
              <a:t>bc</a:t>
            </a:r>
            <a:r>
              <a:rPr lang="pt-BR" dirty="0">
                <a:latin typeface="Courier"/>
                <a:cs typeface="Courier"/>
              </a:rPr>
              <a:t>`</a:t>
            </a:r>
          </a:p>
          <a:p>
            <a:r>
              <a:rPr lang="pt-BR" dirty="0" err="1">
                <a:latin typeface="Courier"/>
                <a:cs typeface="Courier"/>
              </a:rPr>
              <a:t>scalex</a:t>
            </a:r>
            <a:r>
              <a:rPr lang="pt-BR" dirty="0">
                <a:latin typeface="Courier"/>
                <a:cs typeface="Courier"/>
              </a:rPr>
              <a:t>=`</a:t>
            </a:r>
            <a:r>
              <a:rPr lang="pt-BR" dirty="0" err="1">
                <a:latin typeface="Courier"/>
                <a:cs typeface="Courier"/>
              </a:rPr>
              <a:t>echo</a:t>
            </a:r>
            <a:r>
              <a:rPr lang="pt-BR" dirty="0">
                <a:latin typeface="Courier"/>
                <a:cs typeface="Courier"/>
              </a:rPr>
              <a:t> 1/${</a:t>
            </a:r>
            <a:r>
              <a:rPr lang="pt-BR" dirty="0" err="1">
                <a:latin typeface="Courier"/>
                <a:cs typeface="Courier"/>
              </a:rPr>
              <a:t>U</a:t>
            </a:r>
            <a:r>
              <a:rPr lang="pt-BR" dirty="0">
                <a:latin typeface="Courier"/>
                <a:cs typeface="Courier"/>
              </a:rPr>
              <a:t>} | </a:t>
            </a:r>
            <a:r>
              <a:rPr lang="pt-BR" dirty="0" err="1">
                <a:latin typeface="Courier"/>
                <a:cs typeface="Courier"/>
              </a:rPr>
              <a:t>bc</a:t>
            </a:r>
            <a:r>
              <a:rPr lang="pt-BR" dirty="0">
                <a:latin typeface="Courier"/>
                <a:cs typeface="Courier"/>
              </a:rPr>
              <a:t>`</a:t>
            </a:r>
          </a:p>
          <a:p>
            <a:r>
              <a:rPr lang="pt-BR" dirty="0" err="1">
                <a:latin typeface="Courier"/>
                <a:cs typeface="Courier"/>
              </a:rPr>
              <a:t>scalexy</a:t>
            </a:r>
            <a:r>
              <a:rPr lang="pt-BR" dirty="0">
                <a:latin typeface="Courier"/>
                <a:cs typeface="Courier"/>
              </a:rPr>
              <a:t> ${</a:t>
            </a:r>
            <a:r>
              <a:rPr lang="pt-BR" dirty="0" err="1">
                <a:latin typeface="Courier"/>
                <a:cs typeface="Courier"/>
              </a:rPr>
              <a:t>scalex</a:t>
            </a:r>
            <a:r>
              <a:rPr lang="pt-BR" dirty="0">
                <a:latin typeface="Courier"/>
                <a:cs typeface="Courier"/>
              </a:rPr>
              <a:t>} ${</a:t>
            </a:r>
            <a:r>
              <a:rPr lang="pt-BR" dirty="0" err="1">
                <a:latin typeface="Courier"/>
                <a:cs typeface="Courier"/>
              </a:rPr>
              <a:t>scaley</a:t>
            </a:r>
            <a:r>
              <a:rPr lang="pt-BR" dirty="0">
                <a:latin typeface="Courier"/>
                <a:cs typeface="Courier"/>
              </a:rPr>
              <a:t>} ${FN} &gt;A-</a:t>
            </a:r>
            <a:r>
              <a:rPr lang="pt-BR" dirty="0" err="1">
                <a:latin typeface="Courier"/>
                <a:cs typeface="Courier"/>
              </a:rPr>
              <a:t>rescaled.dat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561" y="2922074"/>
            <a:ext cx="2567216" cy="355019"/>
          </a:xfrm>
          <a:prstGeom prst="rect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2852" y="5448167"/>
            <a:ext cx="62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intavg</a:t>
            </a:r>
            <a:r>
              <a:rPr lang="en-US" dirty="0" smtClean="0"/>
              <a:t> is a tool for z-averaging the spectral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88" y="1502000"/>
            <a:ext cx="338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05_spec_z/2_proc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845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1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1574</Words>
  <Application>Microsoft Macintosh PowerPoint</Application>
  <PresentationFormat>On-screen Show (4:3)</PresentationFormat>
  <Paragraphs>314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Tutorial 3: spectral functions for SIAM, arbitrary DOS, finite-tempratures,  T-matrix for Kondo model</vt:lpstr>
      <vt:lpstr>Spectral funcion</vt:lpstr>
      <vt:lpstr>Output: spectral function = imaginary part of the Green's function</vt:lpstr>
      <vt:lpstr>PowerPoint Presentation</vt:lpstr>
      <vt:lpstr>PowerPoint Presentation</vt:lpstr>
      <vt:lpstr>PowerPoint Presentation</vt:lpstr>
      <vt:lpstr>Removing oscillations using  the z-averaging</vt:lpstr>
      <vt:lpstr>PowerPoint Presentation</vt:lpstr>
      <vt:lpstr>PowerPoint Presentation</vt:lpstr>
      <vt:lpstr>Exercises</vt:lpstr>
      <vt:lpstr>Self-energy (S) trick</vt:lpstr>
      <vt:lpstr>PowerPoint Presentation</vt:lpstr>
      <vt:lpstr>PowerPoint Presentation</vt:lpstr>
      <vt:lpstr>Postprocessing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</vt:lpstr>
      <vt:lpstr>PowerPoint Presentation</vt:lpstr>
      <vt:lpstr>PowerPoint Presentation</vt:lpstr>
      <vt:lpstr>PowerPoint Presentation</vt:lpstr>
      <vt:lpstr>Arbitrary density of states</vt:lpstr>
      <vt:lpstr>PowerPoint Presentation</vt:lpstr>
      <vt:lpstr>Diagonalization tool "adapt"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</vt:lpstr>
      <vt:lpstr>Finite-temperature spectral functions</vt:lpstr>
      <vt:lpstr>PowerPoint Presentation</vt:lpstr>
      <vt:lpstr>PowerPoint Presentation</vt:lpstr>
      <vt:lpstr>Exercises</vt:lpstr>
      <vt:lpstr>Kondo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</vt:lpstr>
    </vt:vector>
  </TitlesOfParts>
  <Company>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 Zitko</dc:creator>
  <cp:lastModifiedBy>Rok</cp:lastModifiedBy>
  <cp:revision>126</cp:revision>
  <dcterms:created xsi:type="dcterms:W3CDTF">2013-06-05T08:59:38Z</dcterms:created>
  <dcterms:modified xsi:type="dcterms:W3CDTF">2013-06-17T13:55:41Z</dcterms:modified>
</cp:coreProperties>
</file>