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89" r:id="rId3"/>
    <p:sldId id="299" r:id="rId4"/>
    <p:sldId id="300" r:id="rId5"/>
    <p:sldId id="301" r:id="rId6"/>
    <p:sldId id="280" r:id="rId7"/>
    <p:sldId id="281" r:id="rId8"/>
    <p:sldId id="282" r:id="rId9"/>
    <p:sldId id="309" r:id="rId10"/>
    <p:sldId id="258" r:id="rId11"/>
    <p:sldId id="259" r:id="rId12"/>
    <p:sldId id="260" r:id="rId13"/>
    <p:sldId id="261" r:id="rId14"/>
    <p:sldId id="262" r:id="rId15"/>
    <p:sldId id="284" r:id="rId16"/>
    <p:sldId id="285" r:id="rId17"/>
    <p:sldId id="286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317" r:id="rId31"/>
    <p:sldId id="275" r:id="rId32"/>
    <p:sldId id="306" r:id="rId33"/>
    <p:sldId id="304" r:id="rId34"/>
    <p:sldId id="308" r:id="rId35"/>
    <p:sldId id="310" r:id="rId36"/>
    <p:sldId id="315" r:id="rId37"/>
    <p:sldId id="305" r:id="rId38"/>
    <p:sldId id="311" r:id="rId39"/>
    <p:sldId id="314" r:id="rId40"/>
    <p:sldId id="316" r:id="rId41"/>
    <p:sldId id="312" r:id="rId42"/>
    <p:sldId id="319" r:id="rId43"/>
    <p:sldId id="302" r:id="rId44"/>
    <p:sldId id="307" r:id="rId45"/>
    <p:sldId id="290" r:id="rId46"/>
    <p:sldId id="291" r:id="rId47"/>
    <p:sldId id="294" r:id="rId48"/>
    <p:sldId id="29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38459-6E5A-8C4A-8A1C-4ABACD5296DE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8EAF-7EEE-2C4B-8D1B-1C53D4BCB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AB02A-C2A2-C146-ACC0-661D8D918731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DD56-48EA-024C-9FB5-937E7A02A22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short answer: yes, with some caveats. More importantly, on the way of resolving this problem we encountered other problems with the way the discretization is performed, which were not known before.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538E2-7561-FF40-97E9-AD67D01E8DE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Equally difficult as fully interacting problems.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EB2BB-E7DE-CF49-BD6A-270357B6205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>
                <a:cs typeface="+mn-cs"/>
              </a:rPr>
              <a:t>calc/SIAM/Campo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DDB4E-8A3D-4845-8A02-723C6C0FBD33}" type="slidenum">
              <a:rPr lang="en-US"/>
              <a:pPr/>
              <a:t>47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ljubljana/examples/KONDO/global_op_chi/convergence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2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2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1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7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96AF-12BF-554E-BFB9-12F8FD6A8EE2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FD93-2ADA-2942-8DD0-BFB25C94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Discretization</a:t>
            </a:r>
            <a:r>
              <a:rPr lang="en-US" dirty="0"/>
              <a:t>, z-</a:t>
            </a:r>
            <a:r>
              <a:rPr lang="en-US" dirty="0" smtClean="0"/>
              <a:t>averaging, thermodynamics, flow diagrams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Rok </a:t>
            </a:r>
            <a:r>
              <a:rPr lang="en-US" dirty="0" err="1" smtClean="0"/>
              <a:t>Žitko</a:t>
            </a:r>
            <a:endParaRPr lang="en-US" dirty="0" smtClean="0"/>
          </a:p>
          <a:p>
            <a:r>
              <a:rPr lang="en-US" dirty="0" smtClean="0"/>
              <a:t>Institute </a:t>
            </a:r>
            <a:r>
              <a:rPr lang="en-US" dirty="0" err="1" smtClean="0"/>
              <a:t>Jožef</a:t>
            </a:r>
            <a:r>
              <a:rPr lang="en-US" dirty="0" smtClean="0"/>
              <a:t> Stefan</a:t>
            </a:r>
          </a:p>
          <a:p>
            <a:r>
              <a:rPr lang="en-US" dirty="0" smtClean="0"/>
              <a:t>Ljubljana, Slovenia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38100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smtClean="0">
                <a:cs typeface="+mj-cs"/>
              </a:rPr>
              <a:t>Can we obtain high-resolution spectral functions by using </a:t>
            </a:r>
            <a:br>
              <a:rPr lang="sl-SI" sz="4000" smtClean="0">
                <a:cs typeface="+mj-cs"/>
              </a:rPr>
            </a:br>
            <a:r>
              <a:rPr lang="sl-SI" sz="4000" smtClean="0">
                <a:solidFill>
                  <a:schemeClr val="accent2"/>
                </a:solidFill>
                <a:cs typeface="+mj-cs"/>
              </a:rPr>
              <a:t>1)</a:t>
            </a:r>
            <a:r>
              <a:rPr lang="sl-SI" sz="4000" smtClean="0">
                <a:cs typeface="+mj-cs"/>
              </a:rPr>
              <a:t> </a:t>
            </a:r>
            <a:r>
              <a:rPr lang="sl-SI" sz="4000" smtClean="0">
                <a:solidFill>
                  <a:schemeClr val="accent2"/>
                </a:solidFill>
                <a:cs typeface="+mj-cs"/>
              </a:rPr>
              <a:t>many values of </a:t>
            </a:r>
            <a:r>
              <a:rPr lang="sl-SI" sz="4000" i="1" smtClean="0">
                <a:solidFill>
                  <a:schemeClr val="accent2"/>
                </a:solidFill>
                <a:cs typeface="+mj-cs"/>
              </a:rPr>
              <a:t>z</a:t>
            </a:r>
            <a:r>
              <a:rPr lang="sl-SI" sz="4000" smtClean="0">
                <a:cs typeface="+mj-cs"/>
              </a:rPr>
              <a:t> </a:t>
            </a:r>
            <a:br>
              <a:rPr lang="sl-SI" sz="4000" smtClean="0">
                <a:cs typeface="+mj-cs"/>
              </a:rPr>
            </a:br>
            <a:r>
              <a:rPr lang="sl-SI" sz="4000" smtClean="0">
                <a:cs typeface="+mj-cs"/>
              </a:rPr>
              <a:t>and </a:t>
            </a:r>
            <a:br>
              <a:rPr lang="sl-SI" sz="4000" smtClean="0">
                <a:cs typeface="+mj-cs"/>
              </a:rPr>
            </a:br>
            <a:r>
              <a:rPr lang="sl-SI" sz="4000" smtClean="0">
                <a:solidFill>
                  <a:srgbClr val="FF0000"/>
                </a:solidFill>
                <a:cs typeface="+mj-cs"/>
              </a:rPr>
              <a:t>2) narrow Gaussian broadening</a:t>
            </a:r>
            <a:r>
              <a:rPr lang="sl-SI" sz="4000" smtClean="0">
                <a:cs typeface="+mj-cs"/>
              </a:rPr>
              <a:t>?</a:t>
            </a:r>
            <a:endParaRPr lang="en-US" sz="400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784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Test case: r</a:t>
            </a:r>
            <a:r>
              <a:rPr lang="sl-SI" smtClean="0">
                <a:cs typeface="+mj-cs"/>
              </a:rPr>
              <a:t>esonant-level model</a:t>
            </a:r>
            <a:endParaRPr lang="en-US" smtClean="0">
              <a:cs typeface="+mj-c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54387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2600"/>
            <a:ext cx="5505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781800" y="59436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400">
                <a:cs typeface="Arial" charset="0"/>
              </a:rPr>
              <a:t>for a flat band,</a:t>
            </a:r>
            <a:br>
              <a:rPr lang="sl-SI" sz="2400">
                <a:cs typeface="Arial" charset="0"/>
              </a:rPr>
            </a:br>
            <a:r>
              <a:rPr lang="sl-SI" sz="2400">
                <a:latin typeface="Symbol" charset="0"/>
                <a:cs typeface="Arial" charset="0"/>
              </a:rPr>
              <a:t>r</a:t>
            </a:r>
            <a:r>
              <a:rPr lang="sl-SI" sz="2400">
                <a:cs typeface="Arial" charset="0"/>
              </a:rPr>
              <a:t>(</a:t>
            </a:r>
            <a:r>
              <a:rPr lang="sl-SI" sz="2400">
                <a:latin typeface="Symbol" charset="0"/>
                <a:cs typeface="Arial" charset="0"/>
              </a:rPr>
              <a:t>w</a:t>
            </a:r>
            <a:r>
              <a:rPr lang="sl-SI" sz="2400">
                <a:cs typeface="Arial" charset="0"/>
              </a:rPr>
              <a:t>)=const.</a:t>
            </a:r>
            <a:endParaRPr lang="en-US" sz="2400">
              <a:cs typeface="Arial" charset="0"/>
            </a:endParaRPr>
          </a:p>
        </p:txBody>
      </p:sp>
      <p:graphicFrame>
        <p:nvGraphicFramePr>
          <p:cNvPr id="36869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28600" y="1600200"/>
          <a:ext cx="3810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Corel DESIGNER" r:id="rId6" imgW="3060700" imgH="2527300" progId="CorelDESIGNER.Graphic.12">
                  <p:embed/>
                </p:oleObj>
              </mc:Choice>
              <mc:Fallback>
                <p:oleObj name="Corel DESIGNER" r:id="rId6" imgW="3060700" imgH="2527300" progId="CorelDESIGNER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3810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72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16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7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02017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4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1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1371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0100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5911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/>
              <a:t>Higher-moment spectral sum rules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9092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3067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340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334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3962400" y="4800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650"/>
            <a:ext cx="91440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0707" name="Oval 3"/>
          <p:cNvSpPr>
            <a:spLocks noChangeArrowheads="1"/>
          </p:cNvSpPr>
          <p:nvPr/>
        </p:nvSpPr>
        <p:spPr bwMode="auto">
          <a:xfrm>
            <a:off x="1219200" y="3200400"/>
            <a:ext cx="2895600" cy="457200"/>
          </a:xfrm>
          <a:prstGeom prst="ellipse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905000" y="3810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/>
              <a:t>7 percent discrepancy!</a:t>
            </a:r>
            <a:endParaRPr lang="en-US" b="1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/>
              <a:t>Spectral moments for </a:t>
            </a:r>
            <a:br>
              <a:rPr lang="sl-SI" sz="4000"/>
            </a:br>
            <a:r>
              <a:rPr lang="sl-SI" sz="4000"/>
              <a:t>the resonant-level model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14624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nimBg="1"/>
      <p:bldP spid="2007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14300"/>
            <a:ext cx="9210676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862513" y="4005263"/>
            <a:ext cx="4210050" cy="1862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114800" y="4343400"/>
            <a:ext cx="838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8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505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410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30765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6385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19800"/>
            <a:ext cx="44640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5562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267200" y="5486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3810000" y="6019800"/>
            <a:ext cx="76200" cy="6096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1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accent2"/>
                </a:solidFill>
                <a:cs typeface="+mj-cs"/>
              </a:rPr>
              <a:t>Numerical renormalization group (NRG)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0" y="3429000"/>
            <a:ext cx="4716463" cy="3429000"/>
            <a:chOff x="0" y="2160"/>
            <a:chExt cx="2971" cy="2160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2"/>
              <a:ext cx="2971" cy="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204" y="2160"/>
              <a:ext cx="272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4679950" y="4437063"/>
            <a:ext cx="4464050" cy="1130300"/>
            <a:chOff x="2948" y="2795"/>
            <a:chExt cx="2812" cy="712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" y="3113"/>
              <a:ext cx="2812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5012" y="2795"/>
              <a:ext cx="6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latin typeface="Symbol" charset="0"/>
                  <a:cs typeface="Arial" charset="0"/>
                </a:rPr>
                <a:t>L</a:t>
              </a:r>
              <a:r>
                <a:rPr lang="en-US" sz="3200" baseline="30000">
                  <a:cs typeface="Arial" charset="0"/>
                </a:rPr>
                <a:t>-n/2</a:t>
              </a:r>
            </a:p>
          </p:txBody>
        </p:sp>
      </p:grp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95300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5006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962400" y="62484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l-SI">
                <a:cs typeface="Arial" charset="0"/>
              </a:rPr>
              <a:t>Wilson, Rev. Mod. Phys. </a:t>
            </a:r>
            <a:r>
              <a:rPr lang="sl-SI" b="1">
                <a:cs typeface="Arial" charset="0"/>
              </a:rPr>
              <a:t>47</a:t>
            </a:r>
            <a:r>
              <a:rPr lang="sl-SI">
                <a:cs typeface="Arial" charset="0"/>
              </a:rPr>
              <a:t>, 773 (1975)</a:t>
            </a: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71463"/>
            <a:ext cx="88487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1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7338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>
                <a:cs typeface="+mj-cs"/>
              </a:rPr>
              <a:t>Origin of the band-edge art</a:t>
            </a:r>
            <a:r>
              <a:rPr lang="en-US" smtClean="0">
                <a:cs typeface="+mj-cs"/>
              </a:rPr>
              <a:t>i</a:t>
            </a:r>
            <a:r>
              <a:rPr lang="sl-SI" smtClean="0">
                <a:cs typeface="+mj-cs"/>
              </a:rPr>
              <a:t>facts</a:t>
            </a:r>
            <a:endParaRPr lang="en-US" smtClean="0">
              <a:cs typeface="+mj-cs"/>
            </a:endParaRP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1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62225"/>
            <a:ext cx="47815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0825"/>
            <a:ext cx="25908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9625"/>
            <a:ext cx="5524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219825"/>
            <a:ext cx="3581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553200" y="4924425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l-SI" sz="2400">
                <a:cs typeface="Arial" charset="0"/>
              </a:rPr>
              <a:t>for </a:t>
            </a:r>
            <a:r>
              <a:rPr lang="sl-SI" sz="2400">
                <a:latin typeface="Symbol" charset="0"/>
                <a:cs typeface="Arial" charset="0"/>
              </a:rPr>
              <a:t>w</a:t>
            </a:r>
            <a:r>
              <a:rPr lang="sl-SI" sz="2400">
                <a:cs typeface="Arial" charset="0"/>
              </a:rPr>
              <a:t> near band-edges</a:t>
            </a:r>
            <a:endParaRPr lang="en-US" sz="2400">
              <a:cs typeface="Arial" charset="0"/>
            </a:endParaRPr>
          </a:p>
        </p:txBody>
      </p:sp>
      <p:grpSp>
        <p:nvGrpSpPr>
          <p:cNvPr id="47110" name="Group 9"/>
          <p:cNvGrpSpPr>
            <a:grpSpLocks/>
          </p:cNvGrpSpPr>
          <p:nvPr/>
        </p:nvGrpSpPr>
        <p:grpSpPr bwMode="auto">
          <a:xfrm>
            <a:off x="2819400" y="3095625"/>
            <a:ext cx="762000" cy="1066800"/>
            <a:chOff x="1872" y="1248"/>
            <a:chExt cx="480" cy="672"/>
          </a:xfrm>
        </p:grpSpPr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1872" y="1584"/>
              <a:ext cx="240" cy="33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2112" y="1248"/>
              <a:ext cx="240" cy="672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7111" name="Group 12"/>
          <p:cNvGrpSpPr>
            <a:grpSpLocks/>
          </p:cNvGrpSpPr>
          <p:nvPr/>
        </p:nvGrpSpPr>
        <p:grpSpPr bwMode="auto">
          <a:xfrm>
            <a:off x="3505200" y="4772025"/>
            <a:ext cx="1295400" cy="1295400"/>
            <a:chOff x="2160" y="2016"/>
            <a:chExt cx="816" cy="816"/>
          </a:xfrm>
        </p:grpSpPr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V="1">
              <a:off x="2160" y="2064"/>
              <a:ext cx="768" cy="7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2208" y="2016"/>
              <a:ext cx="768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26574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3924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505200" y="15240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cs typeface="Arial" charset="0"/>
              </a:rPr>
              <a:t>Campo, Oliveira, PRB </a:t>
            </a:r>
            <a:r>
              <a:rPr lang="sl-SI" sz="2000" b="1">
                <a:cs typeface="Arial" charset="0"/>
              </a:rPr>
              <a:t>72</a:t>
            </a:r>
            <a:r>
              <a:rPr lang="sl-SI" sz="2000">
                <a:cs typeface="Arial" charset="0"/>
              </a:rPr>
              <a:t>, 104432 (2005).</a:t>
            </a:r>
            <a:endParaRPr lang="en-US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9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09575"/>
            <a:ext cx="872490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3143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 flipH="1" flipV="1">
            <a:off x="1752600" y="2590800"/>
            <a:ext cx="1219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2400" y="6491288"/>
            <a:ext cx="371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l-SI">
                <a:cs typeface="Arial" charset="0"/>
              </a:rPr>
              <a:t>NOTE: analytical results, not NRG.</a:t>
            </a:r>
            <a:endParaRPr lang="en-US">
              <a:cs typeface="Arial" charset="0"/>
            </a:endParaRPr>
          </a:p>
        </p:txBody>
      </p:sp>
      <p:grpSp>
        <p:nvGrpSpPr>
          <p:cNvPr id="48133" name="Group 6"/>
          <p:cNvGrpSpPr>
            <a:grpSpLocks/>
          </p:cNvGrpSpPr>
          <p:nvPr/>
        </p:nvGrpSpPr>
        <p:grpSpPr bwMode="auto">
          <a:xfrm>
            <a:off x="6019800" y="1447800"/>
            <a:ext cx="1295400" cy="1295400"/>
            <a:chOff x="2160" y="2016"/>
            <a:chExt cx="816" cy="816"/>
          </a:xfrm>
        </p:grpSpPr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V="1">
              <a:off x="2160" y="2064"/>
              <a:ext cx="768" cy="7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2208" y="2016"/>
              <a:ext cx="768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79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765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2514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sl-SI" smtClean="0">
                <a:cs typeface="+mj-cs"/>
              </a:rPr>
              <a:t>Can we do better?</a:t>
            </a:r>
            <a:endParaRPr lang="en-US" smtClean="0">
              <a:cs typeface="+mj-cs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cs typeface="Arial" charset="0"/>
              </a:rPr>
              <a:t>Yes! </a:t>
            </a:r>
            <a:r>
              <a:rPr lang="sl-SI" sz="2800">
                <a:cs typeface="Arial" charset="0"/>
              </a:rPr>
              <a:t>We </a:t>
            </a:r>
            <a:r>
              <a:rPr lang="sl-SI" sz="2800" b="1">
                <a:solidFill>
                  <a:srgbClr val="FF0000"/>
                </a:solidFill>
                <a:cs typeface="Arial" charset="0"/>
              </a:rPr>
              <a:t>demand</a:t>
            </a:r>
            <a:endParaRPr lang="en-US" sz="2800" b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38625"/>
            <a:ext cx="58864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3181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90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57912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R. </a:t>
            </a:r>
            <a:r>
              <a:rPr lang="sl-SI">
                <a:cs typeface="+mn-cs"/>
              </a:rPr>
              <a:t>Žitko, Th. Pruschke, PRB </a:t>
            </a:r>
            <a:r>
              <a:rPr lang="sl-SI" b="1">
                <a:cs typeface="+mn-cs"/>
              </a:rPr>
              <a:t>79</a:t>
            </a:r>
            <a:r>
              <a:rPr lang="sl-SI">
                <a:cs typeface="+mn-cs"/>
              </a:rPr>
              <a:t>, 085106 (2009)</a:t>
            </a:r>
            <a:br>
              <a:rPr lang="sl-SI">
                <a:cs typeface="+mn-cs"/>
              </a:rPr>
            </a:br>
            <a:r>
              <a:rPr lang="sl-SI">
                <a:cs typeface="+mn-cs"/>
              </a:rPr>
              <a:t>R. Žitko, Comput. Phys. Comm. </a:t>
            </a:r>
            <a:r>
              <a:rPr lang="sl-SI" b="1">
                <a:cs typeface="+mn-cs"/>
              </a:rPr>
              <a:t>180</a:t>
            </a:r>
            <a:r>
              <a:rPr lang="sl-SI">
                <a:cs typeface="+mn-cs"/>
              </a:rPr>
              <a:t>, 1271 (2009)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52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14325"/>
            <a:ext cx="88963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0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47650"/>
            <a:ext cx="8848725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7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6700"/>
            <a:ext cx="876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99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76225"/>
            <a:ext cx="888682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2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056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accent2"/>
                </a:solidFill>
                <a:cs typeface="+mn-cs"/>
              </a:rPr>
              <a:t>Main success</a:t>
            </a:r>
            <a:r>
              <a:rPr lang="en-US" sz="3200">
                <a:cs typeface="+mn-cs"/>
              </a:rPr>
              <a:t>: </a:t>
            </a:r>
            <a:r>
              <a:rPr lang="en-US" sz="3200" b="1">
                <a:cs typeface="+mn-cs"/>
              </a:rPr>
              <a:t>excellent convergence</a:t>
            </a:r>
            <a:r>
              <a:rPr lang="en-US" sz="3200">
                <a:cs typeface="+mn-cs"/>
              </a:rPr>
              <a:t> of various </a:t>
            </a:r>
            <a:r>
              <a:rPr lang="en-US" sz="3200" i="1">
                <a:cs typeface="+mn-cs"/>
              </a:rPr>
              <a:t>expectation values</a:t>
            </a:r>
          </a:p>
        </p:txBody>
      </p:sp>
    </p:spTree>
    <p:extLst>
      <p:ext uri="{BB962C8B-B14F-4D97-AF65-F5344CB8AC3E}">
        <p14:creationId xmlns:p14="http://schemas.microsoft.com/office/powerpoint/2010/main" val="326441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7" y="274638"/>
            <a:ext cx="8852712" cy="114300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– the first site of the Wilson chain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641638"/>
            <a:ext cx="34417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3759947"/>
            <a:ext cx="43942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1417638"/>
            <a:ext cx="5664200" cy="109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8133" y="5056259"/>
            <a:ext cx="654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</a:t>
            </a:r>
            <a:r>
              <a:rPr lang="en-US" baseline="-25000" dirty="0" smtClean="0"/>
              <a:t>0</a:t>
            </a:r>
            <a:r>
              <a:rPr lang="en-US" dirty="0" smtClean="0"/>
              <a:t> orbital is also the average state of all "representative states".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687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5240" y="6450656"/>
            <a:ext cx="31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Höck</a:t>
            </a:r>
            <a:r>
              <a:rPr lang="en-US" dirty="0" smtClean="0"/>
              <a:t>, </a:t>
            </a:r>
            <a:r>
              <a:rPr lang="en-US" dirty="0" err="1" smtClean="0"/>
              <a:t>Schnack</a:t>
            </a:r>
            <a:r>
              <a:rPr lang="en-US" dirty="0" smtClean="0"/>
              <a:t>, PRB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138988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000">
                <a:cs typeface="+mn-cs"/>
              </a:rPr>
              <a:t>Cancellation of </a:t>
            </a:r>
            <a:r>
              <a:rPr lang="sl-SI" sz="2000">
                <a:latin typeface="Symbol" charset="0"/>
                <a:cs typeface="+mn-cs"/>
              </a:rPr>
              <a:t>L</a:t>
            </a:r>
            <a:r>
              <a:rPr lang="sl-SI" sz="2000">
                <a:cs typeface="+mn-cs"/>
              </a:rPr>
              <a:t>-periodic NRG discretization artifacts by the z-averaging</a:t>
            </a:r>
            <a:endParaRPr lang="en-US" sz="2000">
              <a:cs typeface="+mn-cs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R</a:t>
            </a:r>
            <a:r>
              <a:rPr lang="sl-SI">
                <a:cs typeface="+mn-cs"/>
              </a:rPr>
              <a:t>. Žitko</a:t>
            </a:r>
            <a:r>
              <a:rPr lang="en-US">
                <a:cs typeface="+mn-cs"/>
              </a:rPr>
              <a:t>, M. Lee, R. Lopez, R. Aguado, M.-S. Choi, P</a:t>
            </a:r>
            <a:r>
              <a:rPr lang="sl-SI">
                <a:cs typeface="+mn-cs"/>
              </a:rPr>
              <a:t>hys. Rev. Lett.</a:t>
            </a:r>
            <a:r>
              <a:rPr lang="en-US">
                <a:cs typeface="+mn-cs"/>
              </a:rPr>
              <a:t> </a:t>
            </a:r>
            <a:r>
              <a:rPr lang="en-US" b="1">
                <a:cs typeface="+mn-cs"/>
              </a:rPr>
              <a:t>105</a:t>
            </a:r>
            <a:r>
              <a:rPr lang="en-US">
                <a:cs typeface="+mn-cs"/>
              </a:rPr>
              <a:t>, 116803 (2010)</a:t>
            </a:r>
          </a:p>
        </p:txBody>
      </p:sp>
    </p:spTree>
    <p:extLst>
      <p:ext uri="{BB962C8B-B14F-4D97-AF65-F5344CB8AC3E}">
        <p14:creationId xmlns:p14="http://schemas.microsoft.com/office/powerpoint/2010/main" val="424249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900"/>
            <a:ext cx="9144000" cy="20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 err="1" smtClean="0"/>
              <a:t>diagonalization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417638"/>
            <a:ext cx="32766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8538"/>
            <a:ext cx="9144000" cy="1299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67949"/>
            <a:ext cx="8521700" cy="111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100" y="4822261"/>
            <a:ext cx="2717800" cy="82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5647761"/>
            <a:ext cx="548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0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0"/>
            <a:ext cx="5583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3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05" y="110960"/>
            <a:ext cx="4994523" cy="2559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2100"/>
            <a:ext cx="9144000" cy="1178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400" y="4400850"/>
            <a:ext cx="4508500" cy="99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6070" y="4204185"/>
            <a:ext cx="1578199" cy="1187265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337534"/>
            <a:ext cx="7556500" cy="485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572" y="6337101"/>
            <a:ext cx="84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Bulla, </a:t>
            </a:r>
            <a:r>
              <a:rPr lang="en-US" dirty="0" err="1" smtClean="0"/>
              <a:t>Costi</a:t>
            </a:r>
            <a:r>
              <a:rPr lang="en-US" dirty="0" smtClean="0"/>
              <a:t>, </a:t>
            </a:r>
            <a:r>
              <a:rPr lang="en-US" dirty="0" err="1" smtClean="0"/>
              <a:t>Pruschke</a:t>
            </a:r>
            <a:r>
              <a:rPr lang="en-US" dirty="0" smtClean="0"/>
              <a:t>, RMP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933700"/>
            <a:ext cx="4635500" cy="9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038167"/>
            <a:ext cx="45974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117" y="2537332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Characteristic energy scale at the N-</a:t>
            </a:r>
            <a:r>
              <a:rPr lang="en-US" dirty="0" err="1" smtClean="0"/>
              <a:t>th</a:t>
            </a:r>
            <a:r>
              <a:rPr lang="en-US" dirty="0"/>
              <a:t> </a:t>
            </a:r>
            <a:r>
              <a:rPr lang="en-US" dirty="0" smtClean="0"/>
              <a:t>step of the NRG iteration: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133" y="1171059"/>
            <a:ext cx="2705100" cy="101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90" y="3254853"/>
            <a:ext cx="244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discretization=Y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8912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discretization=C or 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0" y="1375338"/>
            <a:ext cx="1079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RG, fixed points, operators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1544976"/>
            <a:ext cx="2247900" cy="67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2384831"/>
            <a:ext cx="61849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3243451"/>
            <a:ext cx="2095500" cy="64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1611" y="3082247"/>
            <a:ext cx="159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operator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744336" y="2811009"/>
            <a:ext cx="197275" cy="271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4117654"/>
            <a:ext cx="3276600" cy="96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000347"/>
            <a:ext cx="120650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" y="5584547"/>
            <a:ext cx="1193800" cy="48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70" y="6104134"/>
            <a:ext cx="1028700" cy="495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09735" y="5132170"/>
            <a:ext cx="184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operator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34395" y="5646677"/>
            <a:ext cx="197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irrelevant operator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34395" y="6115178"/>
            <a:ext cx="188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marginal operator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2319" y="5663389"/>
            <a:ext cx="428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Krishnamurthy, Wilkins, Wilson,</a:t>
            </a:r>
          </a:p>
          <a:p>
            <a:r>
              <a:rPr lang="en-US" dirty="0" smtClean="0"/>
              <a:t>PRB 1980 for a very detailed analysis</a:t>
            </a:r>
          </a:p>
          <a:p>
            <a:r>
              <a:rPr lang="en-US" dirty="0" smtClean="0"/>
              <a:t>of the fixed points in the SIAM.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7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95300"/>
            <a:ext cx="63627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5036" y="98632"/>
            <a:ext cx="316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Universality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53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05"/>
            <a:ext cx="8229600" cy="1143000"/>
          </a:xfrm>
        </p:spPr>
        <p:txBody>
          <a:bodyPr/>
          <a:lstStyle/>
          <a:p>
            <a:r>
              <a:rPr lang="en-US" dirty="0" smtClean="0"/>
              <a:t>Gram-Schmidt </a:t>
            </a:r>
            <a:r>
              <a:rPr lang="en-US" dirty="0" err="1" smtClean="0"/>
              <a:t>orthogonalization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995801"/>
            <a:ext cx="2654300" cy="86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5" y="1859401"/>
            <a:ext cx="8178800" cy="466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745" y="6520301"/>
            <a:ext cx="843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err="1"/>
              <a:t>en.wikipedia.org</a:t>
            </a:r>
            <a:r>
              <a:rPr lang="pl-PL" dirty="0"/>
              <a:t>/</a:t>
            </a:r>
            <a:r>
              <a:rPr lang="pl-PL" dirty="0" err="1"/>
              <a:t>wiki</a:t>
            </a:r>
            <a:r>
              <a:rPr lang="pl-PL" dirty="0"/>
              <a:t>/Gram%E2%80%</a:t>
            </a:r>
            <a:r>
              <a:rPr lang="pl-PL" dirty="0" smtClean="0"/>
              <a:t>93Schmidt_process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5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2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Fermi-liquid fixed points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748147"/>
            <a:ext cx="69215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3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16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 quantities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17638"/>
            <a:ext cx="6642100" cy="107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2946400"/>
            <a:ext cx="63754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330700"/>
            <a:ext cx="5359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286" y="5500355"/>
            <a:ext cx="5334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3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expectation values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570747"/>
            <a:ext cx="4000500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2365453"/>
            <a:ext cx="22606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3105021"/>
            <a:ext cx="1752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803" y="4068566"/>
            <a:ext cx="752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Conventional approach: use H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as an approximation for full H at temperature scale T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360" y="4961208"/>
            <a:ext cx="2273300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111" y="5979560"/>
            <a:ext cx="650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Alternatively: use FDM for given T. Also works for thermodynamics:</a:t>
            </a:r>
            <a:br>
              <a:rPr lang="en-US" dirty="0" smtClean="0"/>
            </a:br>
            <a:r>
              <a:rPr lang="en-US" dirty="0" err="1" smtClean="0"/>
              <a:t>Merker</a:t>
            </a:r>
            <a:r>
              <a:rPr lang="en-US" dirty="0" smtClean="0"/>
              <a:t>, </a:t>
            </a:r>
            <a:r>
              <a:rPr lang="en-US" dirty="0" err="1" smtClean="0"/>
              <a:t>Weichselbaum</a:t>
            </a:r>
            <a:r>
              <a:rPr lang="en-US" dirty="0" smtClean="0"/>
              <a:t>, </a:t>
            </a:r>
            <a:r>
              <a:rPr lang="en-US" dirty="0" err="1" smtClean="0"/>
              <a:t>Costi</a:t>
            </a:r>
            <a:r>
              <a:rPr lang="en-US" dirty="0"/>
              <a:t>, Phys. Rev. B 86, 075153 (2012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88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Local vs. global operators</a:t>
            </a: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u="sng"/>
              <a:t>Local operators</a:t>
            </a:r>
            <a:r>
              <a:rPr lang="sl-SI"/>
              <a:t>: impurity charge, impurity spin, d</a:t>
            </a:r>
            <a:r>
              <a:rPr lang="sl-SI" baseline="30000">
                <a:cs typeface="Arial" charset="0"/>
              </a:rPr>
              <a:t>†</a:t>
            </a:r>
            <a:r>
              <a:rPr lang="sl-SI" baseline="-25000">
                <a:latin typeface="Symbol" charset="0"/>
              </a:rPr>
              <a:t>s </a:t>
            </a:r>
            <a:r>
              <a:rPr lang="sl-SI">
                <a:latin typeface="Times New Roman" charset="0"/>
              </a:rPr>
              <a:t>. In general, any operator defined on the </a:t>
            </a:r>
            <a:r>
              <a:rPr lang="sl-SI">
                <a:solidFill>
                  <a:schemeClr val="hlink"/>
                </a:solidFill>
                <a:latin typeface="Times New Roman" charset="0"/>
              </a:rPr>
              <a:t>initial cluster</a:t>
            </a:r>
            <a:r>
              <a:rPr lang="sl-SI">
                <a:latin typeface="Times New Roman" charset="0"/>
              </a:rPr>
              <a:t>.</a:t>
            </a:r>
            <a:endParaRPr lang="sl-SI">
              <a:latin typeface="Symbol" charset="0"/>
            </a:endParaRPr>
          </a:p>
          <a:p>
            <a:pPr>
              <a:lnSpc>
                <a:spcPct val="90000"/>
              </a:lnSpc>
            </a:pPr>
            <a:r>
              <a:rPr lang="sl-SI" u="sng">
                <a:latin typeface="Times New Roman" charset="0"/>
              </a:rPr>
              <a:t>Global operators</a:t>
            </a:r>
            <a:r>
              <a:rPr lang="sl-SI">
                <a:latin typeface="Times New Roman" charset="0"/>
              </a:rPr>
              <a:t>: total charge, total spin, etc.</a:t>
            </a:r>
            <a:br>
              <a:rPr lang="sl-SI">
                <a:latin typeface="Times New Roman" charset="0"/>
              </a:rPr>
            </a:br>
            <a:r>
              <a:rPr lang="sl-SI">
                <a:latin typeface="Times New Roman" charset="0"/>
              </a:rPr>
              <a:t>Example:</a:t>
            </a:r>
            <a:endParaRPr lang="en-US">
              <a:latin typeface="Times New Roman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22574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363378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16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(Magnetic) susceptibility</a:t>
            </a:r>
            <a:endParaRPr lang="en-US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758113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71754"/>
            <a:ext cx="632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04800" y="3255904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2400" dirty="0"/>
              <a:t>If [H,S</a:t>
            </a:r>
            <a:r>
              <a:rPr lang="sl-SI" sz="2400" baseline="-25000" dirty="0"/>
              <a:t>z</a:t>
            </a:r>
            <a:r>
              <a:rPr lang="sl-SI" sz="2400" dirty="0"/>
              <a:t>]=0:</a:t>
            </a:r>
            <a:endParaRPr lang="en-US" sz="2400" dirty="0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12725" y="4818208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2400"/>
              <a:t>General case:</a:t>
            </a:r>
            <a:endParaRPr lang="en-US" sz="2400"/>
          </a:p>
        </p:txBody>
      </p:sp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54720"/>
            <a:ext cx="36576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64320"/>
            <a:ext cx="7543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8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14313"/>
            <a:ext cx="893445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057400" y="2286000"/>
            <a:ext cx="2819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/>
              <a:t>Kondo model</a:t>
            </a:r>
          </a:p>
          <a:p>
            <a:pPr>
              <a:spcBef>
                <a:spcPct val="50000"/>
              </a:spcBef>
            </a:pPr>
            <a:r>
              <a:rPr lang="sl-SI" sz="2400">
                <a:latin typeface="Symbol" charset="0"/>
              </a:rPr>
              <a:t>r</a:t>
            </a:r>
            <a:r>
              <a:rPr lang="sl-SI" sz="2400"/>
              <a:t>J=0.1</a:t>
            </a:r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104775" y="6433945"/>
            <a:ext cx="445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Zitko, </a:t>
            </a:r>
            <a:r>
              <a:rPr lang="en-US" dirty="0" err="1" smtClean="0"/>
              <a:t>Pruschke</a:t>
            </a:r>
            <a:r>
              <a:rPr lang="en-US" dirty="0" smtClean="0"/>
              <a:t>, NJP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51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Ground state energy</a:t>
            </a:r>
            <a:br>
              <a:rPr lang="en-US" sz="3200" dirty="0" smtClean="0"/>
            </a:br>
            <a:r>
              <a:rPr lang="en-US" sz="3200" dirty="0" smtClean="0"/>
              <a:t> (binding energy, </a:t>
            </a:r>
            <a:r>
              <a:rPr lang="en-US" sz="3200" dirty="0" smtClean="0"/>
              <a:t>correlation energy, </a:t>
            </a:r>
            <a:br>
              <a:rPr lang="en-US" sz="3200" dirty="0" smtClean="0"/>
            </a:br>
            <a:r>
              <a:rPr lang="en-US" sz="3200" dirty="0" smtClean="0"/>
              <a:t>Kondo </a:t>
            </a:r>
            <a:r>
              <a:rPr lang="en-US" sz="3200" dirty="0" smtClean="0"/>
              <a:t>singlet formation energy)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33" y="1737280"/>
            <a:ext cx="5377381" cy="4723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508" y="6277425"/>
            <a:ext cx="39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Zitko, PRB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3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"/>
            <a:ext cx="8229600" cy="1143000"/>
          </a:xfrm>
        </p:spPr>
        <p:txBody>
          <a:bodyPr/>
          <a:lstStyle/>
          <a:p>
            <a:r>
              <a:rPr lang="en-US" dirty="0" err="1" smtClean="0"/>
              <a:t>Lanczos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961"/>
            <a:ext cx="9118022" cy="3894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762" y="6422167"/>
            <a:ext cx="46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http://</a:t>
            </a:r>
            <a:r>
              <a:rPr lang="pl-PL" dirty="0" err="1"/>
              <a:t>en.wikipedia.org</a:t>
            </a:r>
            <a:r>
              <a:rPr lang="pl-PL" dirty="0"/>
              <a:t>/</a:t>
            </a:r>
            <a:r>
              <a:rPr lang="pl-PL" dirty="0" err="1"/>
              <a:t>wiki</a:t>
            </a:r>
            <a:r>
              <a:rPr lang="pl-PL" dirty="0"/>
              <a:t>/</a:t>
            </a:r>
            <a:r>
              <a:rPr lang="pl-PL" dirty="0" err="1"/>
              <a:t>Lanczos_algorithm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5" y="2053319"/>
            <a:ext cx="5378701" cy="2350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509" y="5619396"/>
            <a:ext cx="838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NRG Ljubljana contains a stand-alone tool </a:t>
            </a:r>
            <a:r>
              <a:rPr lang="en-US" dirty="0" err="1" smtClean="0">
                <a:latin typeface="Courier"/>
                <a:cs typeface="Courier"/>
              </a:rPr>
              <a:t>nrgchain</a:t>
            </a:r>
            <a:r>
              <a:rPr lang="en-US" dirty="0" smtClean="0"/>
              <a:t> for </a:t>
            </a:r>
            <a:r>
              <a:rPr lang="en-US" dirty="0" err="1" smtClean="0"/>
              <a:t>tridiagonalization</a:t>
            </a:r>
            <a:r>
              <a:rPr lang="en-US" dirty="0" smtClean="0"/>
              <a:t> (in addition to the </a:t>
            </a:r>
            <a:r>
              <a:rPr lang="en-US" dirty="0" err="1" smtClean="0"/>
              <a:t>tridiagonalization</a:t>
            </a:r>
            <a:r>
              <a:rPr lang="en-US" dirty="0" smtClean="0"/>
              <a:t> code in </a:t>
            </a:r>
            <a:r>
              <a:rPr lang="en-US" dirty="0" err="1" smtClean="0"/>
              <a:t>initial.m</a:t>
            </a:r>
            <a:r>
              <a:rPr lang="en-US" dirty="0" smtClean="0"/>
              <a:t> and </a:t>
            </a:r>
            <a:r>
              <a:rPr lang="en-US" dirty="0" err="1" smtClean="0"/>
              <a:t>tridiag.h</a:t>
            </a:r>
            <a:r>
              <a:rPr lang="en-US" dirty="0" smtClean="0"/>
              <a:t>).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85079" y="1763045"/>
            <a:ext cx="641143" cy="579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90595" y="1419172"/>
            <a:ext cx="407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take f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instead of the random vector!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275" y="113407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band</a:t>
            </a:r>
            <a:r>
              <a:rPr lang="en-US" dirty="0" smtClean="0">
                <a:solidFill>
                  <a:srgbClr val="FF0000"/>
                </a:solidFill>
              </a:rPr>
              <a:t> in truncated basis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74045" y="1503403"/>
            <a:ext cx="456198" cy="1677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1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discretization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3989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Good sampling of the states near the Fermi energy</a:t>
            </a:r>
            <a:r>
              <a:rPr lang="sl-SI" sz="2400" dirty="0">
                <a:cs typeface="Arial" charset="0"/>
              </a:rPr>
              <a:t>!</a:t>
            </a:r>
            <a:endParaRPr lang="en-US" sz="2400" dirty="0">
              <a:cs typeface="Arial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191000" y="6491287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>
                <a:cs typeface="Arial" charset="0"/>
              </a:rPr>
              <a:t>Wilson, Rev. Mod. Phys. </a:t>
            </a:r>
            <a:r>
              <a:rPr lang="sl-SI" b="1" dirty="0">
                <a:cs typeface="Arial" charset="0"/>
              </a:rPr>
              <a:t>47</a:t>
            </a:r>
            <a:r>
              <a:rPr lang="sl-SI" dirty="0">
                <a:cs typeface="Arial" charset="0"/>
              </a:rPr>
              <a:t>, 773 (1975)</a:t>
            </a:r>
            <a:endParaRPr lang="en-US" dirty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56845"/>
            <a:ext cx="5118100" cy="12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677" y="5119492"/>
            <a:ext cx="2735993" cy="1219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5677" y="4934826"/>
            <a:ext cx="123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52400"/>
            <a:ext cx="8001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5562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>
                <a:cs typeface="Arial" charset="0"/>
              </a:rPr>
              <a:t>“</a:t>
            </a:r>
            <a:r>
              <a:rPr lang="sl-SI" sz="2400" b="1" i="1">
                <a:cs typeface="Arial" charset="0"/>
              </a:rPr>
              <a:t>z</a:t>
            </a:r>
            <a:r>
              <a:rPr lang="sl-SI" sz="2400" b="1">
                <a:cs typeface="Arial" charset="0"/>
              </a:rPr>
              <a:t>-averaging” or “interleaved method”</a:t>
            </a:r>
            <a:endParaRPr lang="en-US" sz="2400" b="1">
              <a:cs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05400"/>
            <a:ext cx="1295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6078538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cs typeface="Arial" charset="0"/>
              </a:rPr>
              <a:t>Frota, Oliveira, Phys. Rev. B </a:t>
            </a:r>
            <a:r>
              <a:rPr lang="sl-SI" b="1">
                <a:cs typeface="Arial" charset="0"/>
              </a:rPr>
              <a:t>33</a:t>
            </a:r>
            <a:r>
              <a:rPr lang="sl-SI">
                <a:cs typeface="Arial" charset="0"/>
              </a:rPr>
              <a:t>, 7871 (1986)</a:t>
            </a:r>
            <a:br>
              <a:rPr lang="sl-SI">
                <a:cs typeface="Arial" charset="0"/>
              </a:rPr>
            </a:br>
            <a:r>
              <a:rPr lang="sl-SI">
                <a:cs typeface="Arial" charset="0"/>
              </a:rPr>
              <a:t>Oliveira, Oliveira: Phys. Rev. B </a:t>
            </a:r>
            <a:r>
              <a:rPr lang="sl-SI" b="1">
                <a:cs typeface="Arial" charset="0"/>
              </a:rPr>
              <a:t>49</a:t>
            </a:r>
            <a:r>
              <a:rPr lang="sl-SI">
                <a:cs typeface="Arial" charset="0"/>
              </a:rPr>
              <a:t>, 11986 (1994)</a:t>
            </a: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5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2438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2362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800600" y="228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cs typeface="Arial" charset="0"/>
              </a:rPr>
              <a:t>2) Campo-Oliveira scheme</a:t>
            </a:r>
            <a:endParaRPr lang="en-US" sz="2400">
              <a:cs typeface="Arial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0" y="2286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>
                <a:cs typeface="Arial" charset="0"/>
              </a:rPr>
              <a:t>1) Conventional scheme</a:t>
            </a:r>
            <a:endParaRPr lang="en-US" sz="2400">
              <a:cs typeface="Arial" charset="0"/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Discretization schemes</a:t>
            </a:r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334000" y="41148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cs typeface="Arial" charset="0"/>
              </a:rPr>
              <a:t>Campo, Oliveira, PRB </a:t>
            </a:r>
            <a:r>
              <a:rPr lang="sl-SI" b="1">
                <a:cs typeface="Arial" charset="0"/>
              </a:rPr>
              <a:t>72</a:t>
            </a:r>
            <a:r>
              <a:rPr lang="sl-SI">
                <a:cs typeface="Arial" charset="0"/>
              </a:rPr>
              <a:t>, </a:t>
            </a:r>
            <a:br>
              <a:rPr lang="sl-SI">
                <a:cs typeface="Arial" charset="0"/>
              </a:rPr>
            </a:br>
            <a:r>
              <a:rPr lang="sl-SI">
                <a:cs typeface="Arial" charset="0"/>
              </a:rPr>
              <a:t>104432 (2005).</a:t>
            </a:r>
            <a:endParaRPr lang="en-US">
              <a:cs typeface="Arial" charset="0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28600" y="4189413"/>
            <a:ext cx="4876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cs typeface="Arial" charset="0"/>
              </a:rPr>
              <a:t>Chen, Jayaprakash, JPCM </a:t>
            </a:r>
            <a:r>
              <a:rPr lang="sl-SI" b="1">
                <a:cs typeface="Arial" charset="0"/>
              </a:rPr>
              <a:t>7</a:t>
            </a:r>
            <a:r>
              <a:rPr lang="sl-SI">
                <a:cs typeface="Arial" charset="0"/>
              </a:rPr>
              <a:t>, L491 (1995); Ingersent, PRB </a:t>
            </a:r>
            <a:r>
              <a:rPr lang="sl-SI" b="1">
                <a:cs typeface="Arial" charset="0"/>
              </a:rPr>
              <a:t>54</a:t>
            </a:r>
            <a:r>
              <a:rPr lang="sl-SI">
                <a:cs typeface="Arial" charset="0"/>
              </a:rPr>
              <a:t>, 11936 (1996); Bulla, Pruschke, Hewson, JPCM </a:t>
            </a:r>
            <a:r>
              <a:rPr lang="sl-SI" b="1">
                <a:cs typeface="Arial" charset="0"/>
              </a:rPr>
              <a:t>9</a:t>
            </a:r>
            <a:r>
              <a:rPr lang="sl-SI">
                <a:cs typeface="Arial" charset="0"/>
              </a:rPr>
              <a:t>, 10463 (1997).</a:t>
            </a:r>
            <a:endParaRPr lang="en-US">
              <a:cs typeface="Arial" charset="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143000" y="56388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>
                <a:latin typeface="Symbol" charset="0"/>
              </a:rPr>
              <a:t>r</a:t>
            </a:r>
            <a:r>
              <a:rPr lang="sl-SI"/>
              <a:t>(</a:t>
            </a:r>
            <a:r>
              <a:rPr lang="sl-SI">
                <a:latin typeface="Symbol" charset="0"/>
              </a:rPr>
              <a:t>e</a:t>
            </a:r>
            <a:r>
              <a:rPr lang="sl-SI"/>
              <a:t>) = density of states in the band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043"/>
            <a:ext cx="9144000" cy="5137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52" y="6075385"/>
            <a:ext cx="864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z-averaging it is possible to increase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quite significantly without introducing </a:t>
            </a:r>
            <a:br>
              <a:rPr lang="en-US" dirty="0" smtClean="0"/>
            </a:br>
            <a:r>
              <a:rPr lang="en-US" dirty="0" smtClean="0"/>
              <a:t>many artifacts in the results for thermodynamics (especially in the low-temperature limit).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670</Words>
  <Application>Microsoft Macintosh PowerPoint</Application>
  <PresentationFormat>On-screen Show (4:3)</PresentationFormat>
  <Paragraphs>85</Paragraphs>
  <Slides>48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Corel DESIGNER</vt:lpstr>
      <vt:lpstr>Discretization, z-averaging, thermodynamics, flow diagrams</vt:lpstr>
      <vt:lpstr>Numerical renormalization group (NRG)</vt:lpstr>
      <vt:lpstr>f0 – the first site of the Wilson chain</vt:lpstr>
      <vt:lpstr>Gram-Schmidt orthogonalization</vt:lpstr>
      <vt:lpstr>Lanczos algorithm</vt:lpstr>
      <vt:lpstr>Logarithmic discretization</vt:lpstr>
      <vt:lpstr>PowerPoint Presentation</vt:lpstr>
      <vt:lpstr>Discretization schemes</vt:lpstr>
      <vt:lpstr>PowerPoint Presentation</vt:lpstr>
      <vt:lpstr>Can we obtain high-resolution spectral functions by using  1) many values of z  and  2) narrow Gaussian broadening?</vt:lpstr>
      <vt:lpstr>Test case: resonant-level model</vt:lpstr>
      <vt:lpstr>PowerPoint Presentation</vt:lpstr>
      <vt:lpstr>PowerPoint Presentation</vt:lpstr>
      <vt:lpstr>PowerPoint Presentation</vt:lpstr>
      <vt:lpstr>Higher-moment spectral sum rules</vt:lpstr>
      <vt:lpstr>PowerPoint Presentation</vt:lpstr>
      <vt:lpstr>Spectral moments for  the resonant-level model</vt:lpstr>
      <vt:lpstr>PowerPoint Presentation</vt:lpstr>
      <vt:lpstr>PowerPoint Presentation</vt:lpstr>
      <vt:lpstr>PowerPoint Presentation</vt:lpstr>
      <vt:lpstr>Origin of the band-edge artifacts</vt:lpstr>
      <vt:lpstr>PowerPoint Presentation</vt:lpstr>
      <vt:lpstr>PowerPoint Presentation</vt:lpstr>
      <vt:lpstr>Can we do better?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Iterative diagonalization</vt:lpstr>
      <vt:lpstr>PowerPoint Presentation</vt:lpstr>
      <vt:lpstr>PowerPoint Presentation</vt:lpstr>
      <vt:lpstr>PowerPoint Presentation</vt:lpstr>
      <vt:lpstr>PowerPoint Presentation</vt:lpstr>
      <vt:lpstr>RG, fixed points, operators</vt:lpstr>
      <vt:lpstr>PowerPoint Presentation</vt:lpstr>
      <vt:lpstr>PowerPoint Presentation</vt:lpstr>
      <vt:lpstr>Fermi-liquid fixed points</vt:lpstr>
      <vt:lpstr>PowerPoint Presentation</vt:lpstr>
      <vt:lpstr>Thermodynamic quantities</vt:lpstr>
      <vt:lpstr>Computing the expectation values</vt:lpstr>
      <vt:lpstr>Local vs. global operators</vt:lpstr>
      <vt:lpstr>(Magnetic) susceptibility</vt:lpstr>
      <vt:lpstr>PowerPoint Presentation</vt:lpstr>
      <vt:lpstr>Ground state energy  (binding energy, correlation energy,  Kondo singlet formation energy)</vt:lpstr>
    </vt:vector>
  </TitlesOfParts>
  <Company>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 Zitko</dc:creator>
  <cp:lastModifiedBy>Rok</cp:lastModifiedBy>
  <cp:revision>77</cp:revision>
  <dcterms:created xsi:type="dcterms:W3CDTF">2013-06-03T12:31:25Z</dcterms:created>
  <dcterms:modified xsi:type="dcterms:W3CDTF">2013-06-11T11:51:23Z</dcterms:modified>
</cp:coreProperties>
</file>