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68" r:id="rId2"/>
    <p:sldId id="302" r:id="rId3"/>
    <p:sldId id="295" r:id="rId4"/>
    <p:sldId id="274" r:id="rId5"/>
    <p:sldId id="275" r:id="rId6"/>
    <p:sldId id="283" r:id="rId7"/>
    <p:sldId id="284" r:id="rId8"/>
    <p:sldId id="277" r:id="rId9"/>
    <p:sldId id="281" r:id="rId10"/>
    <p:sldId id="280" r:id="rId11"/>
    <p:sldId id="279" r:id="rId12"/>
    <p:sldId id="278" r:id="rId13"/>
    <p:sldId id="282" r:id="rId14"/>
    <p:sldId id="257" r:id="rId15"/>
    <p:sldId id="258" r:id="rId16"/>
    <p:sldId id="259" r:id="rId17"/>
    <p:sldId id="289" r:id="rId18"/>
    <p:sldId id="290" r:id="rId19"/>
    <p:sldId id="292" r:id="rId20"/>
    <p:sldId id="291" r:id="rId21"/>
    <p:sldId id="285" r:id="rId22"/>
    <p:sldId id="293" r:id="rId23"/>
    <p:sldId id="305" r:id="rId24"/>
    <p:sldId id="306" r:id="rId25"/>
    <p:sldId id="307" r:id="rId26"/>
    <p:sldId id="308" r:id="rId27"/>
    <p:sldId id="301" r:id="rId28"/>
    <p:sldId id="294" r:id="rId29"/>
    <p:sldId id="286" r:id="rId30"/>
    <p:sldId id="287" r:id="rId31"/>
    <p:sldId id="288" r:id="rId32"/>
    <p:sldId id="262" r:id="rId33"/>
    <p:sldId id="303" r:id="rId34"/>
    <p:sldId id="297" r:id="rId35"/>
    <p:sldId id="299" r:id="rId36"/>
    <p:sldId id="298" r:id="rId37"/>
    <p:sldId id="300" r:id="rId38"/>
    <p:sldId id="304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12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-2552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A49EB-EC55-7245-8594-7053AAFECEF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ECEBA-C770-D542-9C1F-92BF6906F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1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9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6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46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1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2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2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8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5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0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37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7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3BDA7-63AC-A94D-B4DF-226BB865565A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41684-CE72-984B-AD55-98B4A2D7D3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1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4" Type="http://schemas.openxmlformats.org/officeDocument/2006/relationships/image" Target="../media/image62.emf"/><Relationship Id="rId5" Type="http://schemas.openxmlformats.org/officeDocument/2006/relationships/image" Target="../media/image63.emf"/><Relationship Id="rId6" Type="http://schemas.openxmlformats.org/officeDocument/2006/relationships/image" Target="../media/image64.emf"/><Relationship Id="rId7" Type="http://schemas.openxmlformats.org/officeDocument/2006/relationships/image" Target="../media/image65.emf"/><Relationship Id="rId8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4" Type="http://schemas.openxmlformats.org/officeDocument/2006/relationships/image" Target="../media/image69.emf"/><Relationship Id="rId5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Dynamical mean-field theory and</a:t>
            </a:r>
            <a:br>
              <a:rPr lang="en-US" sz="3600" dirty="0" smtClean="0"/>
            </a:br>
            <a:r>
              <a:rPr lang="en-US" sz="3600" dirty="0" smtClean="0"/>
              <a:t>the NRG as the impurity solver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95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DMFT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917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Goal: study and explain lattice systems of strongly correlated electron systems.</a:t>
            </a:r>
          </a:p>
          <a:p>
            <a:r>
              <a:rPr lang="en-US" sz="2800" dirty="0" smtClean="0"/>
              <a:t>Approximation: local self-energy </a:t>
            </a:r>
            <a:r>
              <a:rPr lang="en-US" sz="2800" dirty="0" smtClean="0">
                <a:latin typeface="Symbol" charset="2"/>
                <a:cs typeface="Symbol" charset="2"/>
              </a:rPr>
              <a:t>S</a:t>
            </a:r>
          </a:p>
          <a:p>
            <a:r>
              <a:rPr lang="en-US" sz="2800" dirty="0" smtClean="0">
                <a:solidFill>
                  <a:schemeClr val="accent1"/>
                </a:solidFill>
              </a:rPr>
              <a:t>Dynamical: on-site quantum fluctuations treated exactly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Pro</a:t>
            </a:r>
            <a:r>
              <a:rPr lang="en-US" sz="2800" dirty="0" smtClean="0"/>
              <a:t>: tractable (reduction to an effective quantum impurity problem subject to self-consistency condition)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Con</a:t>
            </a:r>
            <a:r>
              <a:rPr lang="en-US" sz="2800" dirty="0" smtClean="0"/>
              <a:t>: non-local correlations treated at the static mean-field level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600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Infinite-D limit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864395"/>
            <a:ext cx="8318500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843" y="1675055"/>
            <a:ext cx="3797300" cy="685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" y="6064827"/>
            <a:ext cx="8993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See, for example, D. </a:t>
            </a:r>
            <a:r>
              <a:rPr lang="en-US" dirty="0" err="1" smtClean="0"/>
              <a:t>Vollhardt</a:t>
            </a:r>
            <a:r>
              <a:rPr lang="en-US" dirty="0" smtClean="0"/>
              <a:t> </a:t>
            </a:r>
            <a:r>
              <a:rPr lang="en-US" b="1" dirty="0"/>
              <a:t>in The LDA+DMFT approach to strongly correlated </a:t>
            </a:r>
            <a:r>
              <a:rPr lang="en-US" b="1" dirty="0" smtClean="0"/>
              <a:t>materials</a:t>
            </a:r>
            <a:r>
              <a:rPr lang="en-US" dirty="0" smtClean="0"/>
              <a:t>, Eva </a:t>
            </a:r>
            <a:r>
              <a:rPr lang="en-US" dirty="0" err="1"/>
              <a:t>Pavarini</a:t>
            </a:r>
            <a:r>
              <a:rPr lang="en-US" dirty="0"/>
              <a:t>, Erik Koch, Dieter </a:t>
            </a:r>
            <a:r>
              <a:rPr lang="en-US" dirty="0" err="1"/>
              <a:t>Vollhardt</a:t>
            </a:r>
            <a:r>
              <a:rPr lang="en-US" dirty="0"/>
              <a:t>, and Alexander Lichtenstein (Eds.</a:t>
            </a:r>
            <a:r>
              <a:rPr lang="en-US" dirty="0" smtClean="0"/>
              <a:t>), 2011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76655"/>
            <a:ext cx="2209800" cy="5842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2835249" y="2039602"/>
            <a:ext cx="123160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888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Infinite-D limit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547" y="1770647"/>
            <a:ext cx="3098800" cy="469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684" y="2660316"/>
            <a:ext cx="80451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Derivation of the DMFT equations by cavity method: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write the partition function as an integral over </a:t>
            </a:r>
            <a:r>
              <a:rPr lang="en-US" sz="2400" dirty="0" err="1" smtClean="0"/>
              <a:t>Grassman</a:t>
            </a:r>
            <a:r>
              <a:rPr lang="en-US" sz="2400" dirty="0" smtClean="0"/>
              <a:t> variables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integrate out all fermions except those at the chosen single site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split the effective action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take the D to infinity limit to simplify the expression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result: self-consistency equation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93557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Georges et al., RMP 1996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4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346199" y="5852549"/>
            <a:ext cx="6674853" cy="100545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Hubbard ⇒ SIAM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417638"/>
            <a:ext cx="7734300" cy="1104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20485"/>
            <a:ext cx="7454900" cy="1003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200" y="3723785"/>
            <a:ext cx="4165600" cy="1003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131" y="4727085"/>
            <a:ext cx="2690395" cy="11254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7" y="5932757"/>
            <a:ext cx="6451600" cy="850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4696" y="4879482"/>
            <a:ext cx="2310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hybridization plays the</a:t>
            </a:r>
          </a:p>
          <a:p>
            <a:r>
              <a:rPr lang="en-US" dirty="0" smtClean="0"/>
              <a:t>role of the Weiss field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9745" y="4984765"/>
            <a:ext cx="2628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Symbol" charset="2"/>
                <a:cs typeface="Symbol" charset="2"/>
              </a:rPr>
              <a:t>G</a:t>
            </a:r>
            <a:r>
              <a:rPr lang="en-US" sz="2400" dirty="0" smtClean="0"/>
              <a:t>(</a:t>
            </a:r>
            <a:r>
              <a:rPr lang="en-US" sz="2400" dirty="0" smtClean="0">
                <a:latin typeface="Symbol" charset="2"/>
                <a:cs typeface="Symbol" charset="2"/>
              </a:rPr>
              <a:t>w</a:t>
            </a:r>
            <a:r>
              <a:rPr lang="en-US" sz="2400" dirty="0" smtClean="0"/>
              <a:t>)=-</a:t>
            </a:r>
            <a:r>
              <a:rPr lang="en-US" sz="2400" dirty="0" err="1" smtClean="0"/>
              <a:t>Im</a:t>
            </a:r>
            <a:r>
              <a:rPr lang="en-US" sz="2400" dirty="0" smtClean="0"/>
              <a:t>[ </a:t>
            </a:r>
            <a:r>
              <a:rPr lang="en-US" sz="2400" dirty="0" smtClean="0">
                <a:latin typeface="Symbol" charset="2"/>
                <a:cs typeface="Symbol" charset="2"/>
              </a:rPr>
              <a:t>D</a:t>
            </a:r>
            <a:r>
              <a:rPr lang="en-US" sz="2400" dirty="0" smtClean="0"/>
              <a:t>(</a:t>
            </a:r>
            <a:r>
              <a:rPr lang="en-US" sz="2400" dirty="0" err="1" smtClean="0">
                <a:latin typeface="Symbol" charset="2"/>
                <a:cs typeface="Symbol" charset="2"/>
              </a:rPr>
              <a:t>w</a:t>
            </a:r>
            <a:r>
              <a:rPr lang="en-US" sz="2400" dirty="0" err="1" smtClean="0"/>
              <a:t>+i</a:t>
            </a:r>
            <a:r>
              <a:rPr lang="en-US" sz="2400" dirty="0" err="1" smtClean="0">
                <a:latin typeface="Symbol" charset="2"/>
                <a:cs typeface="Symbol" charset="2"/>
              </a:rPr>
              <a:t>d</a:t>
            </a:r>
            <a:r>
              <a:rPr lang="en-US" sz="2400" dirty="0" smtClean="0"/>
              <a:t>) ]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643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452" y="3005556"/>
            <a:ext cx="4013200" cy="74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332" y="3861803"/>
            <a:ext cx="504190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5383129"/>
            <a:ext cx="5143500" cy="965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5097" y="784352"/>
            <a:ext cx="45593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2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06" y="271379"/>
            <a:ext cx="6680200" cy="2933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00" y="3926305"/>
            <a:ext cx="4140200" cy="1104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6700" y="5132805"/>
            <a:ext cx="3835400" cy="13081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07052" y="2566582"/>
            <a:ext cx="3335048" cy="638497"/>
          </a:xfrm>
          <a:prstGeom prst="rect">
            <a:avLst/>
          </a:prstGeom>
          <a:solidFill>
            <a:schemeClr val="accent3">
              <a:alpha val="2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59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Bethe lattice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948" y="1417638"/>
            <a:ext cx="4813300" cy="101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574" y="2433638"/>
            <a:ext cx="6542824" cy="41088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15682" y="5874033"/>
            <a:ext cx="427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73939" y="3452979"/>
            <a:ext cx="424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7196146" y="3744036"/>
            <a:ext cx="277793" cy="1311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" idx="1"/>
          </p:cNvCxnSpPr>
          <p:nvPr/>
        </p:nvCxnSpPr>
        <p:spPr>
          <a:xfrm flipH="1" flipV="1">
            <a:off x="5926238" y="5622667"/>
            <a:ext cx="489444" cy="4360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063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Hypercubic</a:t>
            </a:r>
            <a:r>
              <a:rPr lang="en-US" dirty="0" smtClean="0"/>
              <a:t> lattice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915" y="1417638"/>
            <a:ext cx="7658100" cy="622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55" y="2001835"/>
            <a:ext cx="7780421" cy="485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37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cubic lattice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37" y="1352802"/>
            <a:ext cx="8686800" cy="12658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526" y="2618680"/>
            <a:ext cx="6722868" cy="423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5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cubic lattice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795" y="1417638"/>
            <a:ext cx="2870200" cy="1079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58" y="2497138"/>
            <a:ext cx="6894292" cy="426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95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1D cubic lattice </a:t>
            </a:r>
            <a:r>
              <a:rPr lang="en-US" sz="1800" dirty="0" smtClean="0"/>
              <a:t>(i.e., chain)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526" y="1133642"/>
            <a:ext cx="2019300" cy="167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210" y="2796043"/>
            <a:ext cx="6416842" cy="40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Flat band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394" y="1417638"/>
            <a:ext cx="1892300" cy="104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210" y="2451695"/>
            <a:ext cx="7085264" cy="42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54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Achieving convergence: </a:t>
            </a:r>
            <a:r>
              <a:rPr lang="en-US" sz="4000" dirty="0"/>
              <a:t>s</a:t>
            </a:r>
            <a:r>
              <a:rPr lang="en-US" sz="4000" dirty="0" smtClean="0">
                <a:cs typeface="+mj-cs"/>
              </a:rPr>
              <a:t>elf</a:t>
            </a:r>
            <a:r>
              <a:rPr lang="en-US" sz="4000" dirty="0" smtClean="0">
                <a:cs typeface="+mj-cs"/>
              </a:rPr>
              <a:t>-consistency constraint </a:t>
            </a:r>
            <a:r>
              <a:rPr lang="en-US" sz="4000" dirty="0" smtClean="0">
                <a:cs typeface="+mj-cs"/>
              </a:rPr>
              <a:t>viewed as </a:t>
            </a:r>
            <a:r>
              <a:rPr lang="en-US" sz="4000" dirty="0" smtClean="0">
                <a:cs typeface="+mj-cs"/>
              </a:rPr>
              <a:t>a system of equations</a:t>
            </a:r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397192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429000"/>
            <a:ext cx="37433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514600"/>
            <a:ext cx="42291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191000"/>
            <a:ext cx="18192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33400" y="18288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DMFT step: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533400" y="35814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Self-consistency:</a:t>
            </a:r>
          </a:p>
        </p:txBody>
      </p:sp>
      <p:pic>
        <p:nvPicPr>
          <p:cNvPr id="5530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867400"/>
            <a:ext cx="7315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609600" y="5257800"/>
            <a:ext cx="670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Linear mixing (parameter </a:t>
            </a:r>
            <a:r>
              <a:rPr lang="el-GR">
                <a:cs typeface="Arial" charset="0"/>
              </a:rPr>
              <a:t>α</a:t>
            </a:r>
            <a:r>
              <a:rPr lang="en-US">
                <a:cs typeface="Arial" charset="0"/>
              </a:rPr>
              <a:t> in [0:1]):</a:t>
            </a:r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14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Broyden method</a:t>
            </a:r>
          </a:p>
        </p:txBody>
      </p: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05000"/>
            <a:ext cx="56197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0" y="2209800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Newton-Raphson method:</a:t>
            </a:r>
          </a:p>
        </p:txBody>
      </p:sp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32004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152400" y="32766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>
                <a:cs typeface="+mn-cs"/>
              </a:rPr>
              <a:t>Broyden update:</a:t>
            </a:r>
          </a:p>
        </p:txBody>
      </p:sp>
      <p:pic>
        <p:nvPicPr>
          <p:cNvPr id="5735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33800"/>
            <a:ext cx="871537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735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419600"/>
            <a:ext cx="459105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743575"/>
            <a:ext cx="45720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46992" y="1455274"/>
            <a:ext cx="132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r>
              <a:rPr lang="en-US" baseline="30000" dirty="0" smtClean="0"/>
              <a:t>(m)</a:t>
            </a:r>
            <a:r>
              <a:rPr lang="en-US" dirty="0" smtClean="0"/>
              <a:t>=</a:t>
            </a:r>
            <a:r>
              <a:rPr lang="en-US" b="1" dirty="0" smtClean="0"/>
              <a:t>F</a:t>
            </a:r>
            <a:r>
              <a:rPr lang="en-US" dirty="0" smtClean="0"/>
              <a:t>[ </a:t>
            </a:r>
            <a:r>
              <a:rPr lang="en-US" b="1" dirty="0" smtClean="0"/>
              <a:t>V</a:t>
            </a:r>
            <a:r>
              <a:rPr lang="en-US" baseline="30000" dirty="0" smtClean="0"/>
              <a:t>(m)</a:t>
            </a:r>
            <a:r>
              <a:rPr lang="en-US" dirty="0" smtClean="0"/>
              <a:t> 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56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52" y="152400"/>
            <a:ext cx="6945897" cy="5867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4495800" y="6324600"/>
            <a:ext cx="449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l-SI">
                <a:cs typeface="+mn-cs"/>
              </a:rPr>
              <a:t>R. Žitko, PRB </a:t>
            </a:r>
            <a:r>
              <a:rPr lang="sl-SI" b="1">
                <a:cs typeface="+mn-cs"/>
              </a:rPr>
              <a:t>80</a:t>
            </a:r>
            <a:r>
              <a:rPr lang="sl-SI">
                <a:cs typeface="+mn-cs"/>
              </a:rPr>
              <a:t>, 125125 (2009).</a:t>
            </a:r>
            <a:endParaRPr lang="en-US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947" y="6019644"/>
            <a:ext cx="5660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can also be used to control the chemical potential in</a:t>
            </a:r>
          </a:p>
          <a:p>
            <a:r>
              <a:rPr lang="en-US" dirty="0" smtClean="0"/>
              <a:t>fixed occupancy calculations.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85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304800"/>
            <a:ext cx="88011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648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81000"/>
            <a:ext cx="897255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93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improvements in NRG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DM-NRG, CFS, FDM algorithms ⇒ more reliable spectral functions, even at finite T</a:t>
            </a:r>
          </a:p>
          <a:p>
            <a:r>
              <a:rPr lang="en-US" dirty="0" smtClean="0"/>
              <a:t>discretization scheme with reduced artifacts ⇒ possibility for improved energy 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68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NRG vs. CT-QMC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NRG: extremely fast for single-impurity problems</a:t>
            </a:r>
          </a:p>
          <a:p>
            <a:r>
              <a:rPr lang="en-US" sz="2400" dirty="0" smtClean="0"/>
              <a:t>NRG: access to arbitrarily low temperature scales, but decent results even at high T (despite claims to the </a:t>
            </a:r>
            <a:r>
              <a:rPr lang="en-US" sz="2400" dirty="0" smtClean="0"/>
              <a:t>contrary!)</a:t>
            </a:r>
            <a:endParaRPr lang="en-US" sz="2400" dirty="0" smtClean="0"/>
          </a:p>
          <a:p>
            <a:r>
              <a:rPr lang="en-US" sz="2400" dirty="0" smtClean="0"/>
              <a:t>NRG: spectral functions directly on the real-frequency axis, no analytic continuation necessary</a:t>
            </a:r>
          </a:p>
          <a:p>
            <a:r>
              <a:rPr lang="en-US" sz="2400" dirty="0" smtClean="0"/>
              <a:t>NRG: any local Hamiltonian can be used, no minus sign problem</a:t>
            </a:r>
          </a:p>
          <a:p>
            <a:r>
              <a:rPr lang="en-US" sz="2400" dirty="0" smtClean="0"/>
              <a:t>NRG: efficient use of symmetries</a:t>
            </a:r>
          </a:p>
          <a:p>
            <a:r>
              <a:rPr lang="en-US" sz="2400" dirty="0" smtClean="0"/>
              <a:t>CT-QMC: (numerically) exact</a:t>
            </a:r>
          </a:p>
          <a:p>
            <a:r>
              <a:rPr lang="en-US" sz="2400" dirty="0" smtClean="0"/>
              <a:t>CT-QMC: can handle multi-orbital problems (even 7-orbital f-level electrons)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2539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Mott-Hubbard phase transition</a:t>
            </a:r>
            <a:endParaRPr lang="en-US"/>
          </a:p>
        </p:txBody>
      </p:sp>
      <p:graphicFrame>
        <p:nvGraphicFramePr>
          <p:cNvPr id="583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68375" y="1600200"/>
          <a:ext cx="720725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4" name="Corel DESIGNER" r:id="rId3" imgW="11918249" imgH="7485777" progId="CorelDESIGNER.Graphic.12">
                  <p:embed/>
                </p:oleObj>
              </mc:Choice>
              <mc:Fallback>
                <p:oleObj name="Corel DESIGNER" r:id="rId3" imgW="11918249" imgH="7485777" progId="CorelDESIGNER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75" y="1600200"/>
                        <a:ext cx="7207250" cy="452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6172200" y="37338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>
                <a:solidFill>
                  <a:schemeClr val="accent2"/>
                </a:solidFill>
                <a:cs typeface="Arial" charset="0"/>
                <a:sym typeface="Symbol" charset="0"/>
              </a:rPr>
              <a:t> </a:t>
            </a:r>
            <a:r>
              <a:rPr lang="sl-SI">
                <a:solidFill>
                  <a:schemeClr val="accent2"/>
                </a:solidFill>
                <a:cs typeface="Arial" charset="0"/>
              </a:rPr>
              <a:t>DMFT prediction</a:t>
            </a:r>
            <a:endParaRPr lang="en-US">
              <a:solidFill>
                <a:schemeClr val="accent2"/>
              </a:solidFill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423" y="6495832"/>
            <a:ext cx="11595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/>
              <a:t>Kotliar</a:t>
            </a:r>
            <a:r>
              <a:rPr lang="en-US" sz="1100" dirty="0" smtClean="0"/>
              <a:t>, </a:t>
            </a:r>
            <a:r>
              <a:rPr lang="en-US" sz="1100" dirty="0" err="1" smtClean="0"/>
              <a:t>Vollhardt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07318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052" y="1"/>
            <a:ext cx="6363368" cy="31044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737" y="3198043"/>
            <a:ext cx="6376737" cy="33840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483691"/>
            <a:ext cx="2895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Bulla, 1999, Bulla et al. 2001.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22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k-resolved spectral functions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75" y="1417638"/>
            <a:ext cx="5702300" cy="480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819" y="6108318"/>
            <a:ext cx="3745070" cy="63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01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11700" cy="4711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232" y="5008115"/>
            <a:ext cx="3563203" cy="7069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730" y="828113"/>
            <a:ext cx="4220348" cy="28790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9217" y="4527034"/>
            <a:ext cx="1017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A(</a:t>
            </a:r>
            <a:r>
              <a:rPr lang="en-US" dirty="0" err="1" smtClean="0"/>
              <a:t>k,</a:t>
            </a:r>
            <a:r>
              <a:rPr lang="en-US" dirty="0" err="1" smtClean="0">
                <a:latin typeface="Symbol" charset="2"/>
                <a:cs typeface="Symbol" charset="2"/>
              </a:rPr>
              <a:t>w</a:t>
            </a:r>
            <a:r>
              <a:rPr lang="en-US" dirty="0" smtClean="0"/>
              <a:t>=0)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80364" y="3745676"/>
            <a:ext cx="3283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Momentum distribution function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921376" y="1539322"/>
            <a:ext cx="0" cy="14623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17569" y="2090905"/>
            <a:ext cx="29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52479" y="1783050"/>
            <a:ext cx="16777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quasiparticle</a:t>
            </a:r>
            <a:endParaRPr lang="en-US" dirty="0" smtClean="0"/>
          </a:p>
          <a:p>
            <a:pPr algn="ctr"/>
            <a:r>
              <a:rPr lang="en-US" dirty="0" smtClean="0"/>
              <a:t>renormalization</a:t>
            </a:r>
          </a:p>
          <a:p>
            <a:pPr algn="ctr"/>
            <a:r>
              <a:rPr lang="en-US" dirty="0" smtClean="0"/>
              <a:t>factor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95330" y="5222560"/>
            <a:ext cx="2127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 cubic lattice DOS: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8096" y="6242650"/>
            <a:ext cx="6815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Caveat: obviously, DMFT is not a good approximation for 2D problems. </a:t>
            </a:r>
          </a:p>
          <a:p>
            <a:r>
              <a:rPr lang="en-US" dirty="0" smtClean="0"/>
              <a:t>But 2D cubic lattice is nice for plotting...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505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26" y="3743413"/>
            <a:ext cx="4584700" cy="300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478" y="0"/>
            <a:ext cx="4105521" cy="3386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038478" cy="346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71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150" y="0"/>
            <a:ext cx="3981077" cy="35307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150" y="3661449"/>
            <a:ext cx="46228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36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Ordered phases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Ferromagnetism</a:t>
            </a:r>
            <a:r>
              <a:rPr lang="en-US" dirty="0" smtClean="0"/>
              <a:t>: break spin symmetry (i.e., add spin index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, use QSZ symmetry type)</a:t>
            </a:r>
          </a:p>
          <a:p>
            <a:r>
              <a:rPr lang="en-US" b="1" dirty="0" smtClean="0"/>
              <a:t>Superconductivity</a:t>
            </a:r>
            <a:r>
              <a:rPr lang="en-US" dirty="0" smtClean="0"/>
              <a:t>: introduce </a:t>
            </a:r>
            <a:r>
              <a:rPr lang="en-US" dirty="0" err="1" smtClean="0"/>
              <a:t>Nambu</a:t>
            </a:r>
            <a:r>
              <a:rPr lang="en-US" dirty="0" smtClean="0"/>
              <a:t> structure, compute both standard G and anomalous G </a:t>
            </a:r>
            <a:r>
              <a:rPr lang="en-US" dirty="0" smtClean="0"/>
              <a:t>(use SPSU2 symmetry type)</a:t>
            </a:r>
            <a:endParaRPr lang="en-US" dirty="0" smtClean="0"/>
          </a:p>
          <a:p>
            <a:r>
              <a:rPr lang="en-US" b="1" dirty="0" err="1" smtClean="0"/>
              <a:t>Antiferromagnetism</a:t>
            </a:r>
            <a:r>
              <a:rPr lang="en-US" dirty="0" smtClean="0"/>
              <a:t>: introduce AB </a:t>
            </a:r>
            <a:r>
              <a:rPr lang="en-US" dirty="0" err="1" smtClean="0"/>
              <a:t>sublattice</a:t>
            </a:r>
            <a:r>
              <a:rPr lang="en-US" dirty="0" smtClean="0"/>
              <a:t> structure, do double impurity calculation (one for A type, one for B type)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009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734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14842" y="51476"/>
            <a:ext cx="314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Hubbard model: phase diagram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9217" y="6501438"/>
            <a:ext cx="310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Zitzler</a:t>
            </a:r>
            <a:r>
              <a:rPr lang="en-US" dirty="0"/>
              <a:t> </a:t>
            </a:r>
            <a:r>
              <a:rPr lang="en-US" dirty="0" smtClean="0"/>
              <a:t>et 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10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1272"/>
            <a:ext cx="4132438" cy="551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019800" y="2590800"/>
            <a:ext cx="28194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cs typeface="Arial" charset="0"/>
              </a:rPr>
              <a:t>Hubbard model on the B</a:t>
            </a:r>
            <a:r>
              <a:rPr lang="sl-SI" sz="2400">
                <a:cs typeface="Arial" charset="0"/>
              </a:rPr>
              <a:t>ethe lattice</a:t>
            </a:r>
            <a:r>
              <a:rPr lang="en-US" sz="2400">
                <a:cs typeface="Arial" charset="0"/>
              </a:rPr>
              <a:t>,</a:t>
            </a:r>
            <a:br>
              <a:rPr lang="en-US" sz="2400">
                <a:cs typeface="Arial" charset="0"/>
              </a:rPr>
            </a:br>
            <a:r>
              <a:rPr lang="en-US" sz="2400">
                <a:cs typeface="Arial" charset="0"/>
              </a:rPr>
              <a:t>PM phase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accent2"/>
                </a:solidFill>
                <a:cs typeface="Arial" charset="0"/>
              </a:rPr>
              <a:t>inner</a:t>
            </a:r>
            <a:r>
              <a:rPr lang="sl-SI" sz="2400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sz="2400">
                <a:solidFill>
                  <a:schemeClr val="accent2"/>
                </a:solidFill>
                <a:cs typeface="Arial" charset="0"/>
              </a:rPr>
              <a:t>band</a:t>
            </a:r>
            <a:r>
              <a:rPr lang="sl-SI" sz="2400">
                <a:solidFill>
                  <a:schemeClr val="accent2"/>
                </a:solidFill>
                <a:cs typeface="Arial" charset="0"/>
              </a:rPr>
              <a:t>-</a:t>
            </a:r>
            <a:r>
              <a:rPr lang="en-US" sz="2400">
                <a:solidFill>
                  <a:schemeClr val="accent2"/>
                </a:solidFill>
                <a:cs typeface="Arial" charset="0"/>
              </a:rPr>
              <a:t>edge features</a:t>
            </a:r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 flipH="1">
            <a:off x="4191000" y="1828800"/>
            <a:ext cx="228600" cy="304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 flipH="1">
            <a:off x="4081463" y="3090863"/>
            <a:ext cx="228600" cy="304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 flipH="1">
            <a:off x="3908425" y="4549775"/>
            <a:ext cx="228600" cy="304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6172200" y="5715000"/>
            <a:ext cx="2819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See also DMRG study,</a:t>
            </a:r>
            <a:br>
              <a:rPr lang="en-US">
                <a:cs typeface="+mn-cs"/>
              </a:rPr>
            </a:br>
            <a:r>
              <a:rPr lang="en-US">
                <a:cs typeface="+mn-cs"/>
              </a:rPr>
              <a:t>Karski, Raas, Uhrig,</a:t>
            </a:r>
            <a:br>
              <a:rPr lang="en-US">
                <a:cs typeface="+mn-cs"/>
              </a:rPr>
            </a:br>
            <a:r>
              <a:rPr lang="en-US">
                <a:cs typeface="+mn-cs"/>
              </a:rPr>
              <a:t>PRB </a:t>
            </a:r>
            <a:r>
              <a:rPr lang="en-US" b="1">
                <a:cs typeface="+mn-cs"/>
              </a:rPr>
              <a:t>72</a:t>
            </a:r>
            <a:r>
              <a:rPr lang="en-US">
                <a:cs typeface="+mn-cs"/>
              </a:rPr>
              <a:t>, 113110 (2005).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High-resolution spectral functions?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132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0"/>
            <a:ext cx="37121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68833" y="6443996"/>
            <a:ext cx="1916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Z. </a:t>
            </a:r>
            <a:r>
              <a:rPr lang="en-US" dirty="0" err="1" smtClean="0"/>
              <a:t>Osolin</a:t>
            </a:r>
            <a:r>
              <a:rPr lang="en-US" dirty="0" smtClean="0"/>
              <a:t>, RZ,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13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5010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019800" y="2590800"/>
            <a:ext cx="2819400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cs typeface="Arial" charset="0"/>
              </a:rPr>
              <a:t>Hubbard model on the B</a:t>
            </a:r>
            <a:r>
              <a:rPr lang="sl-SI" sz="2400">
                <a:cs typeface="Arial" charset="0"/>
              </a:rPr>
              <a:t>ethe lattice</a:t>
            </a:r>
            <a:r>
              <a:rPr lang="en-US" sz="2400">
                <a:cs typeface="Arial" charset="0"/>
              </a:rPr>
              <a:t>,</a:t>
            </a:r>
            <a:br>
              <a:rPr lang="en-US" sz="2400">
                <a:cs typeface="Arial" charset="0"/>
              </a:rPr>
            </a:br>
            <a:r>
              <a:rPr lang="en-US" sz="2400">
                <a:cs typeface="Arial" charset="0"/>
              </a:rPr>
              <a:t>AFM phase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accent2"/>
                </a:solidFill>
                <a:cs typeface="Arial" charset="0"/>
              </a:rPr>
              <a:t>spin-polaron structure </a:t>
            </a:r>
            <a:br>
              <a:rPr lang="en-US" sz="2400">
                <a:solidFill>
                  <a:schemeClr val="accent2"/>
                </a:solidFill>
                <a:cs typeface="Arial" charset="0"/>
              </a:rPr>
            </a:br>
            <a:r>
              <a:rPr lang="en-US" sz="2400">
                <a:solidFill>
                  <a:schemeClr val="accent2"/>
                </a:solidFill>
                <a:cs typeface="Arial" charset="0"/>
              </a:rPr>
              <a:t>(</a:t>
            </a:r>
            <a:r>
              <a:rPr lang="ja-JP" altLang="en-US" sz="2400">
                <a:solidFill>
                  <a:schemeClr val="accent2"/>
                </a:solidFill>
                <a:latin typeface="Arial"/>
                <a:cs typeface="Arial" charset="0"/>
              </a:rPr>
              <a:t>“</a:t>
            </a:r>
            <a:r>
              <a:rPr lang="en-US" sz="2400">
                <a:solidFill>
                  <a:schemeClr val="accent2"/>
                </a:solidFill>
                <a:cs typeface="Arial" charset="0"/>
              </a:rPr>
              <a:t>string-states</a:t>
            </a:r>
            <a:r>
              <a:rPr lang="ja-JP" altLang="en-US" sz="2400">
                <a:solidFill>
                  <a:schemeClr val="accent2"/>
                </a:solidFill>
                <a:latin typeface="Arial"/>
                <a:cs typeface="Arial" charset="0"/>
              </a:rPr>
              <a:t>”</a:t>
            </a:r>
            <a:r>
              <a:rPr lang="en-US" sz="2400">
                <a:solidFill>
                  <a:schemeClr val="accent2"/>
                </a:solidFill>
                <a:cs typeface="Arial" charset="0"/>
              </a:rPr>
              <a:t>)</a:t>
            </a:r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2209800" y="4953000"/>
            <a:ext cx="304800" cy="304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1981200" y="5105400"/>
            <a:ext cx="304800" cy="304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168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0"/>
            <a:ext cx="6289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2751468" y="1481738"/>
            <a:ext cx="449759" cy="17331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402454" y="1481738"/>
            <a:ext cx="383618" cy="529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083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129" y="1703328"/>
            <a:ext cx="3314700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03328"/>
            <a:ext cx="3403600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67" y="2867537"/>
            <a:ext cx="8686800" cy="8041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22" y="3778842"/>
            <a:ext cx="1645143" cy="2926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9621" y="4287780"/>
            <a:ext cx="4010045" cy="9696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20576" y="3988339"/>
            <a:ext cx="142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Bethe lattice: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3231" y="3727507"/>
            <a:ext cx="709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195" y="5773870"/>
            <a:ext cx="8673569" cy="729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195" y="4361065"/>
            <a:ext cx="3770040" cy="77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588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 in DMFT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641943"/>
            <a:ext cx="8445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Vertex corrections drop </a:t>
            </a:r>
            <a:r>
              <a:rPr lang="en-US" dirty="0" smtClean="0"/>
              <a:t>out, because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 is local, and </a:t>
            </a:r>
            <a:r>
              <a:rPr lang="en-US" b="1" dirty="0" err="1" smtClean="0"/>
              <a:t>v</a:t>
            </a:r>
            <a:r>
              <a:rPr lang="en-US" baseline="-25000" dirty="0" err="1" smtClean="0"/>
              <a:t>k</a:t>
            </a:r>
            <a:r>
              <a:rPr lang="en-US" dirty="0" smtClean="0"/>
              <a:t> and </a:t>
            </a:r>
            <a:r>
              <a:rPr lang="en-US" dirty="0" err="1" smtClean="0">
                <a:latin typeface="Symbol" charset="2"/>
                <a:cs typeface="Symbol" charset="2"/>
              </a:rPr>
              <a:t>e</a:t>
            </a:r>
            <a:r>
              <a:rPr lang="en-US" baseline="-25000" dirty="0" err="1" smtClean="0"/>
              <a:t>k</a:t>
            </a:r>
            <a:r>
              <a:rPr lang="en-US" dirty="0" smtClean="0"/>
              <a:t> have different parity.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6" y="2260217"/>
            <a:ext cx="8990050" cy="933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900" y="3531624"/>
            <a:ext cx="5751051" cy="4947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221" y="4126419"/>
            <a:ext cx="6884968" cy="8664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339" y="5199137"/>
            <a:ext cx="5294149" cy="111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994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65" y="0"/>
            <a:ext cx="5926523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488" y="199512"/>
            <a:ext cx="2756598" cy="3844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6214" y="6092877"/>
            <a:ext cx="220287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X. Deng, J. </a:t>
            </a:r>
            <a:r>
              <a:rPr lang="en-US" sz="1400" dirty="0" err="1" smtClean="0"/>
              <a:t>Mravlje</a:t>
            </a:r>
            <a:r>
              <a:rPr lang="en-US" sz="1400" dirty="0" smtClean="0"/>
              <a:t>, R. </a:t>
            </a:r>
            <a:r>
              <a:rPr lang="en-US" sz="1400" dirty="0" err="1" smtClean="0"/>
              <a:t>Zitko</a:t>
            </a:r>
            <a:r>
              <a:rPr lang="en-US" sz="1400" dirty="0" smtClean="0"/>
              <a:t>, </a:t>
            </a:r>
          </a:p>
          <a:p>
            <a:r>
              <a:rPr lang="en-US" sz="1400" dirty="0" smtClean="0"/>
              <a:t>M. Ferrero, G. </a:t>
            </a:r>
            <a:r>
              <a:rPr lang="en-US" sz="1400" dirty="0" err="1" smtClean="0"/>
              <a:t>Kotliar</a:t>
            </a:r>
            <a:r>
              <a:rPr lang="en-US" sz="1400" dirty="0" smtClean="0"/>
              <a:t>,</a:t>
            </a:r>
          </a:p>
          <a:p>
            <a:r>
              <a:rPr lang="en-US" sz="1400" dirty="0" smtClean="0"/>
              <a:t>A. Georges, PRL 2013.</a:t>
            </a:r>
          </a:p>
        </p:txBody>
      </p:sp>
    </p:spTree>
    <p:extLst>
      <p:ext uri="{BB962C8B-B14F-4D97-AF65-F5344CB8AC3E}">
        <p14:creationId xmlns:p14="http://schemas.microsoft.com/office/powerpoint/2010/main" val="409983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0"/>
            <a:ext cx="4927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65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03200"/>
            <a:ext cx="8509000" cy="6451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65443" y="3810179"/>
            <a:ext cx="587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qmc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94439" y="5067011"/>
            <a:ext cx="495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22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11526" cy="4525963"/>
          </a:xfrm>
        </p:spPr>
        <p:txBody>
          <a:bodyPr/>
          <a:lstStyle/>
          <a:p>
            <a:r>
              <a:rPr lang="en-US" dirty="0" smtClean="0"/>
              <a:t>Hubbard (SC, CO)</a:t>
            </a:r>
          </a:p>
          <a:p>
            <a:r>
              <a:rPr lang="en-US" dirty="0" smtClean="0"/>
              <a:t>two-orbital Hubbard model</a:t>
            </a:r>
          </a:p>
          <a:p>
            <a:r>
              <a:rPr lang="en-US" dirty="0" smtClean="0"/>
              <a:t>Hubbard-Holstein model (near half-filling)</a:t>
            </a:r>
          </a:p>
          <a:p>
            <a:r>
              <a:rPr lang="en-US" dirty="0" smtClean="0"/>
              <a:t>Kondo lattice model </a:t>
            </a:r>
            <a:r>
              <a:rPr lang="en-US" sz="2800" dirty="0" smtClean="0"/>
              <a:t>(PM, FM, AFM, SC phases)</a:t>
            </a:r>
          </a:p>
          <a:p>
            <a:r>
              <a:rPr lang="en-US" dirty="0" smtClean="0"/>
              <a:t>Periodic Anderson model (PAM), correlated PAM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351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720</Words>
  <Application>Microsoft Macintosh PowerPoint</Application>
  <PresentationFormat>On-screen Show (4:3)</PresentationFormat>
  <Paragraphs>97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Corel DESIGNER</vt:lpstr>
      <vt:lpstr>Dynamical mean-field theory and the NRG as the impurity solver</vt:lpstr>
      <vt:lpstr>DMFT </vt:lpstr>
      <vt:lpstr>Infinite-D limit</vt:lpstr>
      <vt:lpstr>Infinite-D limit</vt:lpstr>
      <vt:lpstr>Hubbard ⇒ SIAM</vt:lpstr>
      <vt:lpstr>PowerPoint Presentation</vt:lpstr>
      <vt:lpstr>PowerPoint Presentation</vt:lpstr>
      <vt:lpstr>Bethe lattice</vt:lpstr>
      <vt:lpstr>Hypercubic lattice</vt:lpstr>
      <vt:lpstr>3D cubic lattice</vt:lpstr>
      <vt:lpstr>2D cubic lattice</vt:lpstr>
      <vt:lpstr>1D cubic lattice (i.e., chain)</vt:lpstr>
      <vt:lpstr>Flat band</vt:lpstr>
      <vt:lpstr>Achieving convergence: self-consistency constraint viewed as a system of equations</vt:lpstr>
      <vt:lpstr>Broyden method</vt:lpstr>
      <vt:lpstr>PowerPoint Presentation</vt:lpstr>
      <vt:lpstr>PowerPoint Presentation</vt:lpstr>
      <vt:lpstr>PowerPoint Presentation</vt:lpstr>
      <vt:lpstr>Recent improvements in NRG</vt:lpstr>
      <vt:lpstr>NRG vs. CT-QMC</vt:lpstr>
      <vt:lpstr>Mott-Hubbard phase transition</vt:lpstr>
      <vt:lpstr>PowerPoint Presentation</vt:lpstr>
      <vt:lpstr>k-resolved spectral functions</vt:lpstr>
      <vt:lpstr>PowerPoint Presentation</vt:lpstr>
      <vt:lpstr>PowerPoint Presentation</vt:lpstr>
      <vt:lpstr>PowerPoint Presentation</vt:lpstr>
      <vt:lpstr>Ordered phases</vt:lpstr>
      <vt:lpstr>PowerPoint Presentation</vt:lpstr>
      <vt:lpstr>High-resolution spectral functions?</vt:lpstr>
      <vt:lpstr>PowerPoint Presentation</vt:lpstr>
      <vt:lpstr>PowerPoint Presentation</vt:lpstr>
      <vt:lpstr>PowerPoint Presentation</vt:lpstr>
      <vt:lpstr>Thermodynamics</vt:lpstr>
      <vt:lpstr>Transport in DMFT</vt:lpstr>
      <vt:lpstr>PowerPoint Presentation</vt:lpstr>
      <vt:lpstr>PowerPoint Presentation</vt:lpstr>
      <vt:lpstr>PowerPoint Presentation</vt:lpstr>
      <vt:lpstr>Other applications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 Zitko</dc:creator>
  <cp:lastModifiedBy>Rok</cp:lastModifiedBy>
  <cp:revision>112</cp:revision>
  <dcterms:created xsi:type="dcterms:W3CDTF">2013-06-03T12:50:09Z</dcterms:created>
  <dcterms:modified xsi:type="dcterms:W3CDTF">2013-06-17T13:25:54Z</dcterms:modified>
</cp:coreProperties>
</file>