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notesSlides/notesSlide2.xml" ContentType="application/vnd.openxmlformats-officedocument.presentationml.notesSlide+xml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65" r:id="rId2"/>
    <p:sldId id="259" r:id="rId3"/>
    <p:sldId id="276" r:id="rId4"/>
    <p:sldId id="277" r:id="rId5"/>
    <p:sldId id="278" r:id="rId6"/>
    <p:sldId id="260" r:id="rId7"/>
    <p:sldId id="261" r:id="rId8"/>
    <p:sldId id="257" r:id="rId9"/>
    <p:sldId id="258" r:id="rId10"/>
    <p:sldId id="270" r:id="rId11"/>
    <p:sldId id="262" r:id="rId12"/>
    <p:sldId id="263" r:id="rId13"/>
    <p:sldId id="264" r:id="rId14"/>
    <p:sldId id="266" r:id="rId15"/>
    <p:sldId id="267" r:id="rId16"/>
    <p:sldId id="268" r:id="rId17"/>
    <p:sldId id="269" r:id="rId18"/>
    <p:sldId id="271" r:id="rId19"/>
    <p:sldId id="272" r:id="rId20"/>
    <p:sldId id="273" r:id="rId21"/>
    <p:sldId id="274" r:id="rId22"/>
    <p:sldId id="27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5" d="100"/>
          <a:sy n="95" d="100"/>
        </p:scale>
        <p:origin x="-8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4" Type="http://schemas.openxmlformats.org/officeDocument/2006/relationships/image" Target="../media/image37.emf"/><Relationship Id="rId1" Type="http://schemas.openxmlformats.org/officeDocument/2006/relationships/image" Target="../media/image34.emf"/><Relationship Id="rId2" Type="http://schemas.openxmlformats.org/officeDocument/2006/relationships/image" Target="../media/image3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4" Type="http://schemas.openxmlformats.org/officeDocument/2006/relationships/image" Target="../media/image40.emf"/><Relationship Id="rId1" Type="http://schemas.openxmlformats.org/officeDocument/2006/relationships/image" Target="../media/image34.emf"/><Relationship Id="rId2" Type="http://schemas.openxmlformats.org/officeDocument/2006/relationships/image" Target="../media/image3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BADE5-B586-E64A-BD24-E8AE36CDB357}" type="datetimeFigureOut">
              <a:rPr lang="en-US" smtClean="0"/>
              <a:t>6/13/13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0C854-AB27-C149-A662-AD030EA88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281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4E9A52-4A46-0042-8DB0-98BDA1ACD7E3}" type="slidenum">
              <a:rPr lang="en-US"/>
              <a:pPr/>
              <a:t>12</a:t>
            </a:fld>
            <a:endParaRPr lang="en-US"/>
          </a:p>
        </p:txBody>
      </p:sp>
      <p:sp>
        <p:nvSpPr>
          <p:cNvPr id="226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26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Before I continue, let me say a few words about the inelastic tunneling spectroscopy.</a:t>
            </a:r>
          </a:p>
          <a:p>
            <a:r>
              <a:rPr lang="en-US"/>
              <a:t>Two metals, establish voltage difference, current flows.</a:t>
            </a:r>
          </a:p>
          <a:p>
            <a:r>
              <a:rPr lang="en-US"/>
              <a:t>If everything is featureless, one finds perfectly linear dependence. The only information we obtain is the DOS (slope of the curve).</a:t>
            </a:r>
          </a:p>
          <a:p>
            <a:endParaRPr lang="sl-SI"/>
          </a:p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68800C-E901-2C47-A757-2C29CA6D892A}" type="slidenum">
              <a:rPr lang="en-US"/>
              <a:pPr/>
              <a:t>13</a:t>
            </a:fld>
            <a:endParaRPr lang="en-US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Adsorbat ima </a:t>
            </a:r>
            <a:r>
              <a:rPr lang="en-US" b="1"/>
              <a:t>notranje prostostne stopnje</a:t>
            </a:r>
            <a:r>
              <a:rPr lang="en-US"/>
              <a:t>: nihajne, spin.</a:t>
            </a:r>
          </a:p>
          <a:p>
            <a:r>
              <a:rPr lang="en-US"/>
              <a:t>Elasticno tuneliranje, dodatno neelasticno. Priblizno privzamemo, da se kanala med seboj ne motita, zato se celotna prepustnost poveca.</a:t>
            </a:r>
          </a:p>
          <a:p>
            <a:r>
              <a:rPr lang="en-US"/>
              <a:t>dI/dV je energijsko odvisna prepustnost, diferencialna prevodnost.</a:t>
            </a:r>
          </a:p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037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774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740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351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78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54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686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385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82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843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727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EA9F8E0-4274-9D44-B476-FF7F95AA093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090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FDD4C-B70A-7B4B-BCC6-F095727A12F2}" type="datetimeFigureOut">
              <a:rPr lang="en-US" smtClean="0"/>
              <a:t>6/13/13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78B98-B242-CC4E-9B10-6D486616D5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317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emf"/><Relationship Id="rId9" Type="http://schemas.openxmlformats.org/officeDocument/2006/relationships/image" Target="../media/image22.emf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emf"/><Relationship Id="rId3" Type="http://schemas.openxmlformats.org/officeDocument/2006/relationships/image" Target="../media/image32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34.e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35.emf"/><Relationship Id="rId8" Type="http://schemas.openxmlformats.org/officeDocument/2006/relationships/oleObject" Target="../embeddings/oleObject3.bin"/><Relationship Id="rId9" Type="http://schemas.openxmlformats.org/officeDocument/2006/relationships/image" Target="../media/image36.emf"/><Relationship Id="rId10" Type="http://schemas.openxmlformats.org/officeDocument/2006/relationships/oleObject" Target="../embeddings/oleObject4.bin"/><Relationship Id="rId11" Type="http://schemas.openxmlformats.org/officeDocument/2006/relationships/image" Target="../media/image37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5.bin"/><Relationship Id="rId5" Type="http://schemas.openxmlformats.org/officeDocument/2006/relationships/image" Target="../media/image34.emf"/><Relationship Id="rId6" Type="http://schemas.openxmlformats.org/officeDocument/2006/relationships/oleObject" Target="../embeddings/oleObject6.bin"/><Relationship Id="rId7" Type="http://schemas.openxmlformats.org/officeDocument/2006/relationships/image" Target="../media/image38.emf"/><Relationship Id="rId8" Type="http://schemas.openxmlformats.org/officeDocument/2006/relationships/oleObject" Target="../embeddings/oleObject7.bin"/><Relationship Id="rId9" Type="http://schemas.openxmlformats.org/officeDocument/2006/relationships/image" Target="../media/image39.emf"/><Relationship Id="rId10" Type="http://schemas.openxmlformats.org/officeDocument/2006/relationships/oleObject" Target="../embeddings/oleObject8.bin"/><Relationship Id="rId11" Type="http://schemas.openxmlformats.org/officeDocument/2006/relationships/image" Target="../media/image40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image" Target="../media/image46.png"/><Relationship Id="rId8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4" Type="http://schemas.openxmlformats.org/officeDocument/2006/relationships/image" Target="../media/image52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4" Type="http://schemas.openxmlformats.org/officeDocument/2006/relationships/image" Target="../media/image55.emf"/><Relationship Id="rId5" Type="http://schemas.openxmlformats.org/officeDocument/2006/relationships/image" Target="../media/image56.emf"/><Relationship Id="rId6" Type="http://schemas.openxmlformats.org/officeDocument/2006/relationships/image" Target="../media/image57.emf"/><Relationship Id="rId7" Type="http://schemas.openxmlformats.org/officeDocument/2006/relationships/image" Target="../media/image58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4" Type="http://schemas.openxmlformats.org/officeDocument/2006/relationships/image" Target="../media/image61.emf"/><Relationship Id="rId5" Type="http://schemas.openxmlformats.org/officeDocument/2006/relationships/image" Target="../media/image62.emf"/><Relationship Id="rId6" Type="http://schemas.openxmlformats.org/officeDocument/2006/relationships/image" Target="../media/image63.emf"/><Relationship Id="rId7" Type="http://schemas.openxmlformats.org/officeDocument/2006/relationships/image" Target="../media/image64.emf"/><Relationship Id="rId8" Type="http://schemas.openxmlformats.org/officeDocument/2006/relationships/image" Target="../media/image65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9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4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Transport properties: </a:t>
            </a:r>
            <a:br>
              <a:rPr lang="en-US" sz="3600" dirty="0" smtClean="0"/>
            </a:br>
            <a:r>
              <a:rPr lang="en-US" sz="3600" dirty="0" smtClean="0"/>
              <a:t>conductance and </a:t>
            </a:r>
            <a:r>
              <a:rPr lang="en-US" sz="3600" dirty="0" err="1" smtClean="0"/>
              <a:t>thermopower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Rok </a:t>
            </a:r>
            <a:r>
              <a:rPr lang="en-US" dirty="0" err="1" smtClean="0"/>
              <a:t>Žitko</a:t>
            </a:r>
            <a:endParaRPr lang="en-US" dirty="0" smtClean="0"/>
          </a:p>
          <a:p>
            <a:r>
              <a:rPr lang="en-US" dirty="0" smtClean="0"/>
              <a:t>Institute </a:t>
            </a:r>
            <a:r>
              <a:rPr lang="en-US" dirty="0" err="1" smtClean="0"/>
              <a:t>Jožef</a:t>
            </a:r>
            <a:r>
              <a:rPr lang="en-US" dirty="0" smtClean="0"/>
              <a:t> Stefan</a:t>
            </a:r>
          </a:p>
          <a:p>
            <a:r>
              <a:rPr lang="en-US" dirty="0" smtClean="0"/>
              <a:t>Ljubljana, Slovenia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59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2"/>
                </a:solidFill>
              </a:rPr>
              <a:t>Transport </a:t>
            </a:r>
            <a:r>
              <a:rPr lang="sl-SI" dirty="0" smtClean="0">
                <a:solidFill>
                  <a:schemeClr val="accent2"/>
                </a:solidFill>
              </a:rPr>
              <a:t>in nanostructures</a:t>
            </a:r>
            <a:endParaRPr lang="en-US" dirty="0">
              <a:solidFill>
                <a:schemeClr val="accent2"/>
              </a:solidFill>
            </a:endParaRP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757363"/>
            <a:ext cx="8743950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9717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Landauer</a:t>
            </a:r>
            <a:r>
              <a:rPr lang="en-US" dirty="0"/>
              <a:t> </a:t>
            </a:r>
            <a:r>
              <a:rPr lang="en-US" dirty="0" smtClean="0"/>
              <a:t>formalism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1898316"/>
            <a:ext cx="8940800" cy="431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51263" y="2125579"/>
            <a:ext cx="2499895" cy="4411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708316" y="2125579"/>
            <a:ext cx="2753895" cy="44115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36211" y="1918367"/>
            <a:ext cx="2499895" cy="78205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36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385" y="118979"/>
            <a:ext cx="3009900" cy="1206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242" y="1979195"/>
            <a:ext cx="1968500" cy="787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9691" y="1610724"/>
            <a:ext cx="5759784" cy="13463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8663" y="3105870"/>
            <a:ext cx="1752600" cy="8725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9691" y="4217973"/>
            <a:ext cx="3589422" cy="55730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5522" y="588217"/>
            <a:ext cx="3249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Density of states per unit length: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6039" y="5071785"/>
            <a:ext cx="6217653" cy="156696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4224421" y="4978209"/>
            <a:ext cx="0" cy="43600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41158" y="1031383"/>
            <a:ext cx="2644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(Includes factor 2 for spin)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171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00" y="823858"/>
            <a:ext cx="7137400" cy="952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3300" y="454526"/>
            <a:ext cx="3172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For T(E)=1 (ballistic conductor):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042" y="2060074"/>
            <a:ext cx="1879600" cy="812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8164" y="3228480"/>
            <a:ext cx="1854200" cy="863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0100" y="4217074"/>
            <a:ext cx="2451100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76564" y="3515911"/>
            <a:ext cx="1876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 general, at T=0: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48630" y="4491803"/>
            <a:ext cx="2099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Multi-channel leads:</a:t>
            </a:r>
            <a:endParaRPr lang="en-US" dirty="0"/>
          </a:p>
        </p:txBody>
      </p:sp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516" y="2072686"/>
            <a:ext cx="388620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8316" y="5319342"/>
            <a:ext cx="6883400" cy="91703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1787" y="5588010"/>
            <a:ext cx="12407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resistance</a:t>
            </a:r>
            <a:endParaRPr lang="en-US" sz="2000" dirty="0"/>
          </a:p>
        </p:txBody>
      </p:sp>
      <p:sp>
        <p:nvSpPr>
          <p:cNvPr id="14" name="TextBox 13"/>
          <p:cNvSpPr txBox="1"/>
          <p:nvPr/>
        </p:nvSpPr>
        <p:spPr>
          <a:xfrm>
            <a:off x="5791200" y="6443584"/>
            <a:ext cx="2873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quantized contact resistance</a:t>
            </a:r>
            <a:endParaRPr lang="en-US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7058526" y="6236374"/>
            <a:ext cx="13369" cy="20721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173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534526" y="5681579"/>
            <a:ext cx="3609474" cy="117642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-93579" y="274638"/>
            <a:ext cx="9237579" cy="1143000"/>
          </a:xfrm>
        </p:spPr>
        <p:txBody>
          <a:bodyPr/>
          <a:lstStyle/>
          <a:p>
            <a:r>
              <a:rPr lang="sl-SI" dirty="0"/>
              <a:t>Scattering </a:t>
            </a:r>
            <a:r>
              <a:rPr lang="sl-SI" dirty="0" smtClean="0"/>
              <a:t>theory</a:t>
            </a:r>
            <a:endParaRPr lang="en-US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447800"/>
            <a:ext cx="41719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962400"/>
            <a:ext cx="3333750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667000"/>
            <a:ext cx="34099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114800"/>
            <a:ext cx="368617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92" y="5105400"/>
            <a:ext cx="451485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92" y="5953125"/>
            <a:ext cx="4152900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63372" y="2607906"/>
            <a:ext cx="1451978" cy="7901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600" y="3703053"/>
            <a:ext cx="2546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accent2"/>
                </a:solidFill>
              </a:rPr>
              <a:t>quasiparticle</a:t>
            </a:r>
            <a:r>
              <a:rPr lang="en-US" dirty="0" smtClean="0">
                <a:solidFill>
                  <a:schemeClr val="accent2"/>
                </a:solidFill>
              </a:rPr>
              <a:t> phase shifts</a:t>
            </a:r>
            <a:endParaRPr lang="en-US" dirty="0">
              <a:solidFill>
                <a:schemeClr val="accent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61121" y="5991225"/>
            <a:ext cx="3009900" cy="546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20638" y="5240426"/>
            <a:ext cx="3945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Spin symmetry, single effective channel: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108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Keldysh approach</a:t>
            </a:r>
            <a:endParaRPr lang="en-US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3076575"/>
            <a:ext cx="7972425" cy="70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1200"/>
            <a:ext cx="7686675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638800"/>
            <a:ext cx="36576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524000" y="5867400"/>
            <a:ext cx="2819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/>
              <a:t>One impurity:</a:t>
            </a:r>
            <a:endParaRPr lang="en-US"/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38600"/>
            <a:ext cx="7810500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57900" y="6417581"/>
            <a:ext cx="41705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Also known as the </a:t>
            </a:r>
            <a:r>
              <a:rPr lang="en-US" dirty="0" smtClean="0">
                <a:solidFill>
                  <a:schemeClr val="accent2"/>
                </a:solidFill>
              </a:rPr>
              <a:t>Meir-</a:t>
            </a:r>
            <a:r>
              <a:rPr lang="en-US" dirty="0" err="1" smtClean="0">
                <a:solidFill>
                  <a:schemeClr val="accent2"/>
                </a:solidFill>
              </a:rPr>
              <a:t>Wingreen</a:t>
            </a:r>
            <a:r>
              <a:rPr lang="en-US" dirty="0" smtClean="0">
                <a:solidFill>
                  <a:schemeClr val="accent2"/>
                </a:solidFill>
              </a:rPr>
              <a:t> formula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48529" y="3971760"/>
            <a:ext cx="3102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Relection</a:t>
            </a:r>
            <a:r>
              <a:rPr lang="en-US" dirty="0" smtClean="0"/>
              <a:t> symmetric problems: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023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sl-SI" sz="3600"/>
              <a:t>Conductance of quantum dot (SIAM)</a:t>
            </a:r>
            <a:endParaRPr lang="en-US" sz="3600"/>
          </a:p>
        </p:txBody>
      </p:sp>
      <p:pic>
        <p:nvPicPr>
          <p:cNvPr id="1044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743200"/>
            <a:ext cx="6096000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44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327660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44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914400"/>
            <a:ext cx="4800600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44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925638"/>
            <a:ext cx="388620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55791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7263"/>
            <a:ext cx="9144000" cy="477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11973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Finite temperatures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882900"/>
            <a:ext cx="7454900" cy="1079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848" y="4299609"/>
            <a:ext cx="30607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64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8115300" cy="537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76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 of the magnetic field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4477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282" name="Object 2"/>
          <p:cNvGraphicFramePr>
            <a:graphicFrameLocks noChangeAspect="1"/>
          </p:cNvGraphicFramePr>
          <p:nvPr/>
        </p:nvGraphicFramePr>
        <p:xfrm>
          <a:off x="1752600" y="228600"/>
          <a:ext cx="1725613" cy="303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0" name="Corel DESIGNER" r:id="rId4" imgW="1725168" imgH="3032963" progId="CorelDESIGNER.Graphic.12">
                  <p:embed/>
                </p:oleObj>
              </mc:Choice>
              <mc:Fallback>
                <p:oleObj name="Corel DESIGNER" r:id="rId4" imgW="1725168" imgH="3032963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28600"/>
                        <a:ext cx="1725613" cy="3033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283" name="Object 3"/>
          <p:cNvGraphicFramePr>
            <a:graphicFrameLocks noChangeAspect="1"/>
          </p:cNvGraphicFramePr>
          <p:nvPr/>
        </p:nvGraphicFramePr>
        <p:xfrm>
          <a:off x="5791200" y="228600"/>
          <a:ext cx="1725613" cy="303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1" name="Corel DESIGNER" r:id="rId6" imgW="1725168" imgH="3032963" progId="CorelDESIGNER.Graphic.12">
                  <p:embed/>
                </p:oleObj>
              </mc:Choice>
              <mc:Fallback>
                <p:oleObj name="Corel DESIGNER" r:id="rId6" imgW="1725168" imgH="3032963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228600"/>
                        <a:ext cx="1725613" cy="3033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284" name="Object 4"/>
          <p:cNvGraphicFramePr>
            <a:graphicFrameLocks noChangeAspect="1"/>
          </p:cNvGraphicFramePr>
          <p:nvPr/>
        </p:nvGraphicFramePr>
        <p:xfrm>
          <a:off x="2362200" y="4267200"/>
          <a:ext cx="1868488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2" name="Corel DESIGNER" r:id="rId8" imgW="1869186" imgH="1825549" progId="CorelDESIGNER.Graphic.12">
                  <p:embed/>
                </p:oleObj>
              </mc:Choice>
              <mc:Fallback>
                <p:oleObj name="Corel DESIGNER" r:id="rId8" imgW="1869186" imgH="1825549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4267200"/>
                        <a:ext cx="1868488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285" name="Object 5"/>
          <p:cNvGraphicFramePr>
            <a:graphicFrameLocks noChangeAspect="1"/>
          </p:cNvGraphicFramePr>
          <p:nvPr/>
        </p:nvGraphicFramePr>
        <p:xfrm>
          <a:off x="5181600" y="4267200"/>
          <a:ext cx="2203450" cy="183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" name="Corel DESIGNER" r:id="rId10" imgW="2204085" imgH="1829613" progId="CorelDESIGNER.Graphic.12">
                  <p:embed/>
                </p:oleObj>
              </mc:Choice>
              <mc:Fallback>
                <p:oleObj name="Corel DESIGNER" r:id="rId10" imgW="2204085" imgH="1829613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4267200"/>
                        <a:ext cx="2203450" cy="183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9001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46" name="Object 2"/>
          <p:cNvGraphicFramePr>
            <a:graphicFrameLocks noChangeAspect="1"/>
          </p:cNvGraphicFramePr>
          <p:nvPr/>
        </p:nvGraphicFramePr>
        <p:xfrm>
          <a:off x="1752600" y="228600"/>
          <a:ext cx="1725613" cy="303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18" name="Corel DESIGNER" r:id="rId4" imgW="1725168" imgH="3032963" progId="CorelDESIGNER.Graphic.12">
                  <p:embed/>
                </p:oleObj>
              </mc:Choice>
              <mc:Fallback>
                <p:oleObj name="Corel DESIGNER" r:id="rId4" imgW="1725168" imgH="3032963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28600"/>
                        <a:ext cx="1725613" cy="3033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Object 3"/>
          <p:cNvGraphicFramePr>
            <a:graphicFrameLocks noChangeAspect="1"/>
          </p:cNvGraphicFramePr>
          <p:nvPr/>
        </p:nvGraphicFramePr>
        <p:xfrm>
          <a:off x="5791200" y="228600"/>
          <a:ext cx="1966913" cy="301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19" name="Corel DESIGNER" r:id="rId6" imgW="1966722" imgH="3015488" progId="CorelDESIGNER.Graphic.12">
                  <p:embed/>
                </p:oleObj>
              </mc:Choice>
              <mc:Fallback>
                <p:oleObj name="Corel DESIGNER" r:id="rId6" imgW="1966722" imgH="3015488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228600"/>
                        <a:ext cx="1966913" cy="301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8" name="Object 4"/>
          <p:cNvGraphicFramePr>
            <a:graphicFrameLocks noChangeAspect="1"/>
          </p:cNvGraphicFramePr>
          <p:nvPr/>
        </p:nvGraphicFramePr>
        <p:xfrm>
          <a:off x="2362200" y="4267200"/>
          <a:ext cx="1868488" cy="182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0" name="Corel DESIGNER" r:id="rId8" imgW="1869186" imgH="1825549" progId="CorelDESIGNER.Graphic.12">
                  <p:embed/>
                </p:oleObj>
              </mc:Choice>
              <mc:Fallback>
                <p:oleObj name="Corel DESIGNER" r:id="rId8" imgW="1869186" imgH="1825549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4267200"/>
                        <a:ext cx="1868488" cy="182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9" name="Object 5"/>
          <p:cNvGraphicFramePr>
            <a:graphicFrameLocks noChangeAspect="1"/>
          </p:cNvGraphicFramePr>
          <p:nvPr/>
        </p:nvGraphicFramePr>
        <p:xfrm>
          <a:off x="5181600" y="4267200"/>
          <a:ext cx="2203450" cy="183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" name="Corel DESIGNER" r:id="rId10" imgW="2204085" imgH="1829613" progId="CorelDESIGNER.Graphic.12">
                  <p:embed/>
                </p:oleObj>
              </mc:Choice>
              <mc:Fallback>
                <p:oleObj name="Corel DESIGNER" r:id="rId10" imgW="2204085" imgH="1829613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4267200"/>
                        <a:ext cx="2203450" cy="183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5791200" y="53340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cs typeface="Arial" charset="0"/>
              </a:rPr>
              <a:t>ħ</a:t>
            </a:r>
            <a:r>
              <a:rPr lang="en-US" sz="2400">
                <a:latin typeface="Symbol" charset="0"/>
              </a:rPr>
              <a:t>w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7772400" y="6096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cs typeface="Arial" charset="0"/>
              </a:rPr>
              <a:t>ħ</a:t>
            </a:r>
            <a:r>
              <a:rPr lang="en-US" sz="2400">
                <a:latin typeface="Symbol" charset="0"/>
              </a:rPr>
              <a:t>w</a:t>
            </a: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743200" y="5486400"/>
            <a:ext cx="60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cs typeface="Arial" charset="0"/>
              </a:rPr>
              <a:t>ħ</a:t>
            </a:r>
            <a:r>
              <a:rPr lang="en-US" sz="2400">
                <a:latin typeface="Symbol" charset="0"/>
              </a:rPr>
              <a:t>w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4495800" y="3352800"/>
            <a:ext cx="4343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Inelastic scattering</a:t>
            </a:r>
          </a:p>
        </p:txBody>
      </p:sp>
      <p:sp>
        <p:nvSpPr>
          <p:cNvPr id="57354" name="Text Box 10"/>
          <p:cNvSpPr txBox="1">
            <a:spLocks noChangeArrowheads="1"/>
          </p:cNvSpPr>
          <p:nvPr/>
        </p:nvSpPr>
        <p:spPr bwMode="auto">
          <a:xfrm>
            <a:off x="381000" y="6248400"/>
            <a:ext cx="853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sl-SI" sz="2400"/>
              <a:t>Informa</a:t>
            </a:r>
            <a:r>
              <a:rPr lang="en-US" sz="2400"/>
              <a:t>tion about</a:t>
            </a:r>
            <a:r>
              <a:rPr lang="sl-SI" sz="2400"/>
              <a:t> </a:t>
            </a:r>
            <a:r>
              <a:rPr lang="en-US" sz="2400">
                <a:solidFill>
                  <a:schemeClr val="accent2"/>
                </a:solidFill>
              </a:rPr>
              <a:t>internal degrees of freedom</a:t>
            </a:r>
            <a:r>
              <a:rPr lang="sl-SI" sz="2400"/>
              <a:t>!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505856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  <p:bldP spid="57351" grpId="0"/>
      <p:bldP spid="57352" grpId="0"/>
      <p:bldP spid="57353" grpId="0"/>
      <p:bldP spid="573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l-SI" sz="2800"/>
              <a:t>Linear response theory for calculating the conductance of nanostructures</a:t>
            </a:r>
            <a:endParaRPr lang="en-US" sz="2800"/>
          </a:p>
        </p:txBody>
      </p:sp>
      <p:pic>
        <p:nvPicPr>
          <p:cNvPr id="9626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52600"/>
            <a:ext cx="172402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626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828800"/>
            <a:ext cx="26955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626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828800"/>
            <a:ext cx="2533650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626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895600"/>
            <a:ext cx="859155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6268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962400"/>
            <a:ext cx="70199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6269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648200"/>
            <a:ext cx="4448175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6270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562600"/>
            <a:ext cx="7096125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96271" name="Text Box 15"/>
          <p:cNvSpPr txBox="1">
            <a:spLocks noChangeArrowheads="1"/>
          </p:cNvSpPr>
          <p:nvPr/>
        </p:nvSpPr>
        <p:spPr bwMode="auto">
          <a:xfrm>
            <a:off x="5791200" y="6491288"/>
            <a:ext cx="3048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sl-SI"/>
              <a:t>Kubo (1957)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295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57200"/>
            <a:ext cx="396240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03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05000"/>
            <a:ext cx="382905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035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743200"/>
            <a:ext cx="324802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152400" y="2133600"/>
            <a:ext cx="2590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 sz="2000"/>
              <a:t>Standard approach:</a:t>
            </a:r>
            <a:endParaRPr lang="en-US" sz="2000"/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1295400" y="3962400"/>
            <a:ext cx="6781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 sz="2000" u="sng"/>
              <a:t>Difficulty</a:t>
            </a:r>
            <a:r>
              <a:rPr lang="sl-SI" sz="2000"/>
              <a:t>:</a:t>
            </a:r>
            <a:r>
              <a:rPr lang="sl-SI" sz="2000">
                <a:solidFill>
                  <a:srgbClr val="FF0000"/>
                </a:solidFill>
              </a:rPr>
              <a:t> the slope is difficult to calculate reliably!</a:t>
            </a:r>
            <a:endParaRPr lang="en-US" sz="2000">
              <a:solidFill>
                <a:srgbClr val="FF0000"/>
              </a:solidFill>
            </a:endParaRP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533400" y="5410200"/>
            <a:ext cx="815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sl-SI" sz="2400" u="sng"/>
              <a:t>Solution</a:t>
            </a:r>
            <a:r>
              <a:rPr lang="sl-SI" sz="2400"/>
              <a:t>: we can work with the </a:t>
            </a:r>
            <a:r>
              <a:rPr lang="sl-SI" sz="2400">
                <a:solidFill>
                  <a:schemeClr val="accent2"/>
                </a:solidFill>
              </a:rPr>
              <a:t>global operator N</a:t>
            </a:r>
            <a:r>
              <a:rPr lang="sl-SI" sz="2400" baseline="-25000">
                <a:solidFill>
                  <a:schemeClr val="accent2"/>
                </a:solidFill>
                <a:latin typeface="Symbol" charset="0"/>
              </a:rPr>
              <a:t>n</a:t>
            </a:r>
            <a:r>
              <a:rPr lang="sl-SI" sz="2400"/>
              <a:t> itself!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573435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753096"/>
            <a:ext cx="8715375" cy="599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24793" y="209593"/>
            <a:ext cx="6152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Test case: single-impurity Anderson model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611378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Proposed application:</a:t>
            </a:r>
            <a:br>
              <a:rPr lang="en-US" sz="4000"/>
            </a:br>
            <a:r>
              <a:rPr lang="en-US" sz="4000"/>
              <a:t>conductance of a S-QD-N structure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/>
              <a:t>Open problem: </a:t>
            </a:r>
            <a:br>
              <a:rPr lang="en-US" sz="2800"/>
            </a:br>
            <a:r>
              <a:rPr lang="en-US" sz="2800"/>
              <a:t>the transition from G=4e</a:t>
            </a:r>
            <a:r>
              <a:rPr lang="en-US" sz="2800" baseline="30000"/>
              <a:t>2</a:t>
            </a:r>
            <a:r>
              <a:rPr lang="en-US" sz="2800"/>
              <a:t>/h to G=2e</a:t>
            </a:r>
            <a:r>
              <a:rPr lang="en-US" sz="2800" baseline="30000"/>
              <a:t>2</a:t>
            </a:r>
            <a:r>
              <a:rPr lang="en-US" sz="2800"/>
              <a:t>/h conductance as the gap closes</a:t>
            </a:r>
          </a:p>
        </p:txBody>
      </p:sp>
      <p:graphicFrame>
        <p:nvGraphicFramePr>
          <p:cNvPr id="117765" name="Object 5"/>
          <p:cNvGraphicFramePr>
            <a:graphicFrameLocks noGrp="1" noChangeAspect="1"/>
          </p:cNvGraphicFramePr>
          <p:nvPr>
            <p:ph sz="half" idx="2"/>
          </p:nvPr>
        </p:nvGraphicFramePr>
        <p:xfrm>
          <a:off x="4648200" y="2339975"/>
          <a:ext cx="4038600" cy="304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Corel DESIGNER" r:id="rId3" imgW="5276065" imgH="3981849" progId="CorelDESIGNER.Graphic.12">
                  <p:embed/>
                </p:oleObj>
              </mc:Choice>
              <mc:Fallback>
                <p:oleObj name="Corel DESIGNER" r:id="rId3" imgW="5276065" imgH="3981849" progId="CorelDESIGNER.Graphic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2339975"/>
                        <a:ext cx="4038600" cy="3046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661909" y="6300113"/>
            <a:ext cx="2026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Anyone interested?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1563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Transport integrals, </a:t>
            </a:r>
            <a:r>
              <a:rPr lang="en-US" dirty="0" err="1" smtClean="0"/>
              <a:t>thermopower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600" y="1282357"/>
            <a:ext cx="3860800" cy="939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3900" y="4968725"/>
            <a:ext cx="3238500" cy="939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2026" y="2185170"/>
            <a:ext cx="3200400" cy="939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6026" y="6147400"/>
            <a:ext cx="2946400" cy="419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9600" y="3225429"/>
            <a:ext cx="2832100" cy="4191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0000" y="3878123"/>
            <a:ext cx="65913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32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37" y="1100020"/>
            <a:ext cx="8939019" cy="7328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800" y="340075"/>
            <a:ext cx="1982249" cy="4033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2632" y="2275726"/>
            <a:ext cx="2336800" cy="444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890" y="3048000"/>
            <a:ext cx="8470491" cy="6848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0209" y="4023303"/>
            <a:ext cx="4834412" cy="8425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153" y="5497759"/>
            <a:ext cx="2866933" cy="6745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0796" y="5497759"/>
            <a:ext cx="2950232" cy="64662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69890" y="4989192"/>
            <a:ext cx="3735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B=0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005851" y="4989192"/>
            <a:ext cx="3476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Symbol" charset="2"/>
                <a:cs typeface="Symbol" charset="2"/>
              </a:rPr>
              <a:t>d</a:t>
            </a:r>
            <a:r>
              <a:rPr lang="en-US" dirty="0" smtClean="0"/>
              <a:t>=0 (particle-hole symmetric point)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776780" y="6349429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(charge) </a:t>
            </a:r>
            <a:r>
              <a:rPr lang="en-US" dirty="0" err="1" smtClean="0"/>
              <a:t>Seebeck</a:t>
            </a:r>
            <a:r>
              <a:rPr lang="en-US" dirty="0" smtClean="0"/>
              <a:t> coefficient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474386" y="6337100"/>
            <a:ext cx="2433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spin </a:t>
            </a:r>
            <a:r>
              <a:rPr lang="en-US" dirty="0" err="1" smtClean="0"/>
              <a:t>Seebeck</a:t>
            </a:r>
            <a:r>
              <a:rPr lang="en-US" dirty="0" smtClean="0"/>
              <a:t> coefficient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68528" y="4865902"/>
            <a:ext cx="3920839" cy="1992098"/>
          </a:xfrm>
          <a:prstGeom prst="rect">
            <a:avLst/>
          </a:prstGeom>
          <a:solidFill>
            <a:schemeClr val="accent2">
              <a:alpha val="21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907213" y="4865902"/>
            <a:ext cx="3797542" cy="1992098"/>
          </a:xfrm>
          <a:prstGeom prst="rect">
            <a:avLst/>
          </a:prstGeom>
          <a:solidFill>
            <a:schemeClr val="accent3">
              <a:alpha val="2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767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600" y="0"/>
            <a:ext cx="537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2549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6900" y="0"/>
            <a:ext cx="53915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409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379" y="-73974"/>
            <a:ext cx="4845896" cy="34307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397" y="3295103"/>
            <a:ext cx="4512609" cy="32579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17111" cy="32597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4836" y="6423403"/>
            <a:ext cx="8470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Spin </a:t>
            </a:r>
            <a:r>
              <a:rPr lang="en-US" dirty="0" err="1" smtClean="0"/>
              <a:t>thermopower</a:t>
            </a:r>
            <a:r>
              <a:rPr lang="en-US" dirty="0" smtClean="0"/>
              <a:t> is a sensitive probe of the response of the system in magnetic field.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496446" y="5054885"/>
            <a:ext cx="15288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err="1"/>
              <a:t>Ž</a:t>
            </a:r>
            <a:r>
              <a:rPr lang="en-US" sz="1400" dirty="0" err="1" smtClean="0"/>
              <a:t>itko</a:t>
            </a:r>
            <a:r>
              <a:rPr lang="en-US" sz="1400" dirty="0" smtClean="0"/>
              <a:t>, </a:t>
            </a:r>
            <a:r>
              <a:rPr lang="en-US" sz="1400" dirty="0" err="1" smtClean="0"/>
              <a:t>Mravlje</a:t>
            </a:r>
            <a:r>
              <a:rPr lang="en-US" sz="1400" dirty="0" smtClean="0"/>
              <a:t>, </a:t>
            </a:r>
            <a:br>
              <a:rPr lang="en-US" sz="1400" dirty="0" smtClean="0"/>
            </a:br>
            <a:r>
              <a:rPr lang="en-US" sz="1400" dirty="0" err="1" smtClean="0"/>
              <a:t>Ramšak</a:t>
            </a:r>
            <a:r>
              <a:rPr lang="en-US" sz="1400" dirty="0" smtClean="0"/>
              <a:t>, </a:t>
            </a:r>
            <a:r>
              <a:rPr lang="en-US" sz="1400" dirty="0" err="1" smtClean="0"/>
              <a:t>Rejec</a:t>
            </a:r>
            <a:r>
              <a:rPr lang="en-US" sz="1400" dirty="0" smtClean="0"/>
              <a:t>,</a:t>
            </a:r>
          </a:p>
          <a:p>
            <a:pPr algn="r"/>
            <a:r>
              <a:rPr lang="en-US" sz="1400" dirty="0" smtClean="0"/>
              <a:t>manuscript</a:t>
            </a:r>
          </a:p>
          <a:p>
            <a:pPr algn="r"/>
            <a:r>
              <a:rPr lang="en-US" sz="1400" dirty="0" smtClean="0"/>
              <a:t>in preparation.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75274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312</Words>
  <Application>Microsoft Macintosh PowerPoint</Application>
  <PresentationFormat>On-screen Show (4:3)</PresentationFormat>
  <Paragraphs>54</Paragraphs>
  <Slides>22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Office Theme</vt:lpstr>
      <vt:lpstr>Corel DESIGNER</vt:lpstr>
      <vt:lpstr>Transport properties:  conductance and thermopower</vt:lpstr>
      <vt:lpstr>Transport in nanostructures</vt:lpstr>
      <vt:lpstr>Landauer formalism</vt:lpstr>
      <vt:lpstr>PowerPoint Presentation</vt:lpstr>
      <vt:lpstr>PowerPoint Presentation</vt:lpstr>
      <vt:lpstr>Scattering theory</vt:lpstr>
      <vt:lpstr>Keldysh approach</vt:lpstr>
      <vt:lpstr>Conductance of quantum dot (SIAM)</vt:lpstr>
      <vt:lpstr>PowerPoint Presentation</vt:lpstr>
      <vt:lpstr>Finite temperatures</vt:lpstr>
      <vt:lpstr>Effect of the magnetic field</vt:lpstr>
      <vt:lpstr>PowerPoint Presentation</vt:lpstr>
      <vt:lpstr>PowerPoint Presentation</vt:lpstr>
      <vt:lpstr>Linear response theory for calculating the conductance of nanostructures</vt:lpstr>
      <vt:lpstr>PowerPoint Presentation</vt:lpstr>
      <vt:lpstr>PowerPoint Presentation</vt:lpstr>
      <vt:lpstr>Proposed application: conductance of a S-QD-N structure</vt:lpstr>
      <vt:lpstr>Transport integrals, thermopower</vt:lpstr>
      <vt:lpstr>PowerPoint Presentation</vt:lpstr>
      <vt:lpstr>PowerPoint Presentation</vt:lpstr>
      <vt:lpstr>PowerPoint Presentation</vt:lpstr>
      <vt:lpstr>PowerPoint Presentation</vt:lpstr>
    </vt:vector>
  </TitlesOfParts>
  <Company>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Rok Zitko</dc:creator>
  <cp:lastModifiedBy>Rok</cp:lastModifiedBy>
  <cp:revision>40</cp:revision>
  <dcterms:created xsi:type="dcterms:W3CDTF">2013-06-03T12:37:31Z</dcterms:created>
  <dcterms:modified xsi:type="dcterms:W3CDTF">2013-06-13T14:24:48Z</dcterms:modified>
</cp:coreProperties>
</file>