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7" r:id="rId2"/>
    <p:sldId id="308" r:id="rId3"/>
    <p:sldId id="316" r:id="rId4"/>
    <p:sldId id="322" r:id="rId5"/>
    <p:sldId id="262" r:id="rId6"/>
    <p:sldId id="312" r:id="rId7"/>
    <p:sldId id="315" r:id="rId8"/>
    <p:sldId id="309" r:id="rId9"/>
    <p:sldId id="264" r:id="rId10"/>
    <p:sldId id="304" r:id="rId11"/>
    <p:sldId id="265" r:id="rId12"/>
    <p:sldId id="310" r:id="rId13"/>
    <p:sldId id="314" r:id="rId14"/>
    <p:sldId id="313" r:id="rId15"/>
    <p:sldId id="323" r:id="rId16"/>
    <p:sldId id="266" r:id="rId17"/>
    <p:sldId id="272" r:id="rId18"/>
    <p:sldId id="273" r:id="rId19"/>
    <p:sldId id="268" r:id="rId20"/>
    <p:sldId id="270" r:id="rId21"/>
    <p:sldId id="271" r:id="rId22"/>
    <p:sldId id="275" r:id="rId23"/>
    <p:sldId id="276" r:id="rId24"/>
    <p:sldId id="277" r:id="rId25"/>
    <p:sldId id="285" r:id="rId26"/>
    <p:sldId id="274" r:id="rId27"/>
    <p:sldId id="278" r:id="rId28"/>
    <p:sldId id="259" r:id="rId29"/>
    <p:sldId id="279" r:id="rId30"/>
    <p:sldId id="280" r:id="rId31"/>
    <p:sldId id="281" r:id="rId32"/>
    <p:sldId id="282" r:id="rId33"/>
    <p:sldId id="283" r:id="rId34"/>
    <p:sldId id="284" r:id="rId35"/>
    <p:sldId id="307" r:id="rId36"/>
    <p:sldId id="286" r:id="rId37"/>
    <p:sldId id="287" r:id="rId38"/>
    <p:sldId id="288" r:id="rId39"/>
    <p:sldId id="289" r:id="rId40"/>
    <p:sldId id="318" r:id="rId41"/>
    <p:sldId id="319" r:id="rId42"/>
    <p:sldId id="291" r:id="rId43"/>
    <p:sldId id="294" r:id="rId44"/>
    <p:sldId id="295" r:id="rId45"/>
    <p:sldId id="290" r:id="rId46"/>
    <p:sldId id="292" r:id="rId47"/>
    <p:sldId id="293" r:id="rId48"/>
    <p:sldId id="297" r:id="rId49"/>
    <p:sldId id="305" r:id="rId50"/>
    <p:sldId id="296" r:id="rId51"/>
    <p:sldId id="320" r:id="rId52"/>
    <p:sldId id="298" r:id="rId53"/>
    <p:sldId id="300" r:id="rId54"/>
    <p:sldId id="299" r:id="rId55"/>
    <p:sldId id="301" r:id="rId56"/>
    <p:sldId id="302" r:id="rId57"/>
    <p:sldId id="303" r:id="rId58"/>
    <p:sldId id="321" r:id="rId59"/>
    <p:sldId id="306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2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8"/>
    </p:cViewPr>
  </p:sorterViewPr>
  <p:notesViewPr>
    <p:cSldViewPr snapToGrid="0" snapToObjects="1">
      <p:cViewPr varScale="1">
        <p:scale>
          <a:sx n="85" d="100"/>
          <a:sy n="85" d="100"/>
        </p:scale>
        <p:origin x="-38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BC84F-973D-224A-96E1-203D7A4F2970}" type="datetimeFigureOut">
              <a:rPr lang="en-US" smtClean="0"/>
              <a:t>6/16/13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E7F6-6FB1-7F4F-A320-41562EF6E7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3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9E7F6-6FB1-7F4F-A320-41562EF6E7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66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9E7F6-6FB1-7F4F-A320-41562EF6E7D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D9E7F6-6FB1-7F4F-A320-41562EF6E7D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0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4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2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9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85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02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1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8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5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1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3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2F6B4-7F12-4F45-A94A-8F59A0BE06CC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CA4AA-ADCE-CA4F-A306-05EAC0277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5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nrgljubljana.ijs.si/tutorial.tar.gz" TargetMode="External"/><Relationship Id="rId3" Type="http://schemas.openxmlformats.org/officeDocument/2006/relationships/hyperlink" Target="http://nrgljubljana.ijs.si/slides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oost.or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uide.macports.org/chunked/installing.xcode.html" TargetMode="External"/><Relationship Id="rId3" Type="http://schemas.openxmlformats.org/officeDocument/2006/relationships/hyperlink" Target="http://www.macports.org/install.php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cports.org/install.php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oost.or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4525" y="1544225"/>
            <a:ext cx="8261685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Tutorial 1 &amp; 2: getting the code to run, thermodynamics, expectation values, flow diagrams, ground-state energy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939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for these 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Available from: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hlinkClick r:id="rId2"/>
              </a:rPr>
              <a:t>http://nrgljubljana.ijs.si/tutorial.tar.gz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powerpoint</a:t>
            </a:r>
            <a:r>
              <a:rPr lang="en-US" dirty="0" smtClean="0"/>
              <a:t> slides will be posted at: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hlinkClick r:id="rId3"/>
              </a:rPr>
              <a:t>http://nrgljubljana.ijs.si/slides-sissa/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675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on SISSA terminals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urier"/>
                <a:cs typeface="Courier"/>
              </a:rPr>
              <a:t>wget</a:t>
            </a:r>
            <a:r>
              <a:rPr lang="en-US" sz="2800" dirty="0" smtClean="0">
                <a:latin typeface="Courier"/>
                <a:cs typeface="Courier"/>
              </a:rPr>
              <a:t> </a:t>
            </a:r>
            <a:r>
              <a:rPr lang="en-US" sz="2800" dirty="0" err="1" smtClean="0">
                <a:latin typeface="Courier"/>
                <a:cs typeface="Courier"/>
              </a:rPr>
              <a:t>nrgljubljana.ijs.si</a:t>
            </a:r>
            <a:r>
              <a:rPr lang="en-US" sz="2800" dirty="0" smtClean="0">
                <a:latin typeface="Courier"/>
                <a:cs typeface="Courier"/>
              </a:rPr>
              <a:t>/</a:t>
            </a:r>
            <a:r>
              <a:rPr lang="en-US" sz="2800" dirty="0" err="1" smtClean="0">
                <a:solidFill>
                  <a:srgbClr val="FF0000"/>
                </a:solidFill>
                <a:latin typeface="Courier"/>
                <a:cs typeface="Courier"/>
              </a:rPr>
              <a:t>nrgljubljana-sissa.tar.gz</a:t>
            </a:r>
            <a:endParaRPr lang="en-US" sz="280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atin typeface="Courier"/>
                <a:cs typeface="Courier"/>
              </a:rPr>
              <a:t>wget</a:t>
            </a:r>
            <a:r>
              <a:rPr lang="en-US" sz="2800" dirty="0" smtClean="0">
                <a:latin typeface="Courier"/>
                <a:cs typeface="Courier"/>
              </a:rPr>
              <a:t> </a:t>
            </a:r>
            <a:r>
              <a:rPr lang="en-US" sz="2800" dirty="0" err="1" smtClean="0">
                <a:latin typeface="Courier"/>
                <a:cs typeface="Courier"/>
              </a:rPr>
              <a:t>nrgljubljana.ijs.si</a:t>
            </a:r>
            <a:r>
              <a:rPr lang="en-US" sz="2800" dirty="0" smtClean="0">
                <a:latin typeface="Courier"/>
                <a:cs typeface="Courier"/>
              </a:rPr>
              <a:t>/</a:t>
            </a:r>
            <a:r>
              <a:rPr lang="en-US" sz="2800" dirty="0" smtClean="0">
                <a:solidFill>
                  <a:srgbClr val="FF0000"/>
                </a:solidFill>
                <a:latin typeface="Courier"/>
                <a:cs typeface="Courier"/>
              </a:rPr>
              <a:t>tutorial-</a:t>
            </a:r>
            <a:r>
              <a:rPr lang="en-US" sz="2800" dirty="0" err="1" smtClean="0">
                <a:solidFill>
                  <a:srgbClr val="FF0000"/>
                </a:solidFill>
                <a:latin typeface="Courier"/>
                <a:cs typeface="Courier"/>
              </a:rPr>
              <a:t>sissa.tar.gz</a:t>
            </a:r>
            <a:endParaRPr lang="en-US" sz="280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ourier"/>
                <a:cs typeface="Courier"/>
              </a:rPr>
              <a:t>tar </a:t>
            </a:r>
            <a:r>
              <a:rPr lang="en-US" sz="2800" dirty="0" err="1" smtClean="0">
                <a:latin typeface="Courier"/>
                <a:cs typeface="Courier"/>
              </a:rPr>
              <a:t>zxf</a:t>
            </a:r>
            <a:r>
              <a:rPr lang="en-US" sz="2800" dirty="0" smtClean="0">
                <a:latin typeface="Courier"/>
                <a:cs typeface="Courier"/>
              </a:rPr>
              <a:t> </a:t>
            </a:r>
            <a:r>
              <a:rPr lang="en-US" sz="2800" dirty="0" err="1" smtClean="0">
                <a:latin typeface="Courier"/>
                <a:cs typeface="Courier"/>
              </a:rPr>
              <a:t>nrgljubljana-sissa.tar.gz</a:t>
            </a:r>
            <a:endParaRPr lang="en-US" sz="2800" dirty="0" smtClean="0">
              <a:latin typeface="Courier"/>
              <a:cs typeface="Courier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ourier"/>
                <a:cs typeface="Courier"/>
              </a:rPr>
              <a:t>tar </a:t>
            </a:r>
            <a:r>
              <a:rPr lang="en-US" sz="2800" dirty="0" err="1" smtClean="0">
                <a:latin typeface="Courier"/>
                <a:cs typeface="Courier"/>
              </a:rPr>
              <a:t>zxf</a:t>
            </a:r>
            <a:r>
              <a:rPr lang="en-US" sz="2800" dirty="0" smtClean="0">
                <a:latin typeface="Courier"/>
                <a:cs typeface="Courier"/>
              </a:rPr>
              <a:t> tutorial-</a:t>
            </a:r>
            <a:r>
              <a:rPr lang="en-US" sz="2800" dirty="0" err="1" smtClean="0">
                <a:latin typeface="Courier"/>
                <a:cs typeface="Courier"/>
              </a:rPr>
              <a:t>sissa.tar.gz</a:t>
            </a:r>
            <a:endParaRPr lang="en-US" sz="2800" dirty="0" smtClean="0">
              <a:latin typeface="Courier"/>
              <a:cs typeface="Courier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ourier"/>
                <a:cs typeface="Courier"/>
              </a:rPr>
              <a:t>. </a:t>
            </a:r>
            <a:r>
              <a:rPr lang="en-US" sz="2800" dirty="0" err="1" smtClean="0">
                <a:latin typeface="Courier"/>
                <a:cs typeface="Courier"/>
              </a:rPr>
              <a:t>nrgljubljana</a:t>
            </a:r>
            <a:r>
              <a:rPr lang="en-US" sz="2800" dirty="0" smtClean="0">
                <a:latin typeface="Courier"/>
                <a:cs typeface="Courier"/>
              </a:rPr>
              <a:t>/</a:t>
            </a:r>
            <a:r>
              <a:rPr lang="en-US" sz="2800" dirty="0" err="1" smtClean="0">
                <a:latin typeface="Courier"/>
                <a:cs typeface="Courier"/>
              </a:rPr>
              <a:t>setpaths.ch</a:t>
            </a:r>
            <a:endParaRPr lang="en-US" sz="28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That's it!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36720" y="4963329"/>
            <a:ext cx="1236466" cy="3175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40022" y="5096182"/>
            <a:ext cx="3834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Yes, that's a dot that you need to type!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031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" y="2563139"/>
            <a:ext cx="9144000" cy="347468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Alternatively, </a:t>
            </a:r>
            <a:br>
              <a:rPr lang="en-US" dirty="0" smtClean="0"/>
            </a:br>
            <a:r>
              <a:rPr lang="en-US" dirty="0" smtClean="0"/>
              <a:t>get the precompiled binaries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050726"/>
            <a:ext cx="8750300" cy="22479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33892"/>
            <a:ext cx="8229600" cy="4525963"/>
          </a:xfrm>
        </p:spPr>
        <p:txBody>
          <a:bodyPr/>
          <a:lstStyle/>
          <a:p>
            <a:r>
              <a:rPr lang="en-US" b="1" u="sng" dirty="0" smtClean="0">
                <a:solidFill>
                  <a:srgbClr val="FF6600"/>
                </a:solidFill>
              </a:rPr>
              <a:t>http://</a:t>
            </a:r>
            <a:r>
              <a:rPr lang="en-US" b="1" u="sng" dirty="0" err="1" smtClean="0">
                <a:solidFill>
                  <a:srgbClr val="FF6600"/>
                </a:solidFill>
              </a:rPr>
              <a:t>nrgljubljana.ijs.si</a:t>
            </a:r>
            <a:r>
              <a:rPr lang="en-US" b="1" u="sng" dirty="0" smtClean="0">
                <a:solidFill>
                  <a:srgbClr val="FF6600"/>
                </a:solidFill>
              </a:rPr>
              <a:t>/</a:t>
            </a:r>
            <a:endParaRPr lang="en-US" b="1" u="sng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99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/>
              <a:t>Requirements for compiling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541864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Boost C++ library </a:t>
            </a:r>
            <a:r>
              <a:rPr lang="en-US" dirty="0" smtClean="0"/>
              <a:t>(</a:t>
            </a:r>
            <a:r>
              <a:rPr lang="nl-NL" dirty="0">
                <a:hlinkClick r:id="rId2"/>
              </a:rPr>
              <a:t>http://www.boost.org</a:t>
            </a:r>
            <a:r>
              <a:rPr lang="nl-NL" dirty="0" smtClean="0">
                <a:hlinkClick r:id="rId2"/>
              </a:rPr>
              <a:t>/</a:t>
            </a:r>
            <a:r>
              <a:rPr lang="nl-NL" dirty="0" smtClean="0"/>
              <a:t>):</a:t>
            </a:r>
            <a:br>
              <a:rPr lang="nl-NL" dirty="0" smtClean="0"/>
            </a:br>
            <a:r>
              <a:rPr lang="nl-NL" dirty="0" err="1" smtClean="0"/>
              <a:t>ublas</a:t>
            </a:r>
            <a:r>
              <a:rPr lang="nl-NL" dirty="0" smtClean="0"/>
              <a:t> </a:t>
            </a:r>
            <a:r>
              <a:rPr lang="nl-NL" dirty="0" err="1" smtClean="0"/>
              <a:t>numerics</a:t>
            </a:r>
            <a:r>
              <a:rPr lang="nl-NL" dirty="0" smtClean="0"/>
              <a:t>, </a:t>
            </a:r>
            <a:r>
              <a:rPr lang="nl-NL" dirty="0" err="1" smtClean="0"/>
              <a:t>serialization</a:t>
            </a:r>
            <a:r>
              <a:rPr lang="nl-NL" dirty="0" smtClean="0"/>
              <a:t>, MPI, containers</a:t>
            </a:r>
          </a:p>
          <a:p>
            <a:r>
              <a:rPr lang="nl-NL" b="1" dirty="0" smtClean="0"/>
              <a:t>BLAS, LAPACK routines </a:t>
            </a:r>
            <a:r>
              <a:rPr lang="nl-NL" dirty="0" smtClean="0"/>
              <a:t>(</a:t>
            </a:r>
            <a:r>
              <a:rPr lang="nl-NL" dirty="0" err="1" smtClean="0"/>
              <a:t>from</a:t>
            </a:r>
            <a:r>
              <a:rPr lang="nl-NL" dirty="0" smtClean="0"/>
              <a:t> ATLAS, Intel MKL, AMD </a:t>
            </a:r>
            <a:r>
              <a:rPr lang="nl-NL" dirty="0" err="1" smtClean="0"/>
              <a:t>Core</a:t>
            </a:r>
            <a:r>
              <a:rPr lang="nl-NL" dirty="0" smtClean="0"/>
              <a:t> Math Library, or </a:t>
            </a:r>
            <a:r>
              <a:rPr lang="nl-NL" dirty="0" err="1" smtClean="0"/>
              <a:t>from</a:t>
            </a:r>
            <a:r>
              <a:rPr lang="nl-NL" dirty="0" smtClean="0"/>
              <a:t> Apple </a:t>
            </a:r>
            <a:r>
              <a:rPr lang="nl-NL" dirty="0" err="1" smtClean="0"/>
              <a:t>framework</a:t>
            </a:r>
            <a:r>
              <a:rPr lang="nl-NL" dirty="0" smtClean="0"/>
              <a:t> </a:t>
            </a:r>
            <a:r>
              <a:rPr lang="nl-NL" dirty="0" err="1" smtClean="0"/>
              <a:t>Accelerate</a:t>
            </a:r>
            <a:r>
              <a:rPr lang="en-US" dirty="0" smtClean="0"/>
              <a:t>…</a:t>
            </a:r>
            <a:r>
              <a:rPr lang="nl-NL" dirty="0" smtClean="0"/>
              <a:t>)</a:t>
            </a:r>
          </a:p>
          <a:p>
            <a:r>
              <a:rPr lang="en-US" dirty="0" smtClean="0">
                <a:solidFill>
                  <a:srgbClr val="7F7F7F"/>
                </a:solidFill>
              </a:rPr>
              <a:t>Optional: GNU Scientific Library (GSL), </a:t>
            </a:r>
            <a:br>
              <a:rPr lang="en-US" dirty="0" smtClean="0">
                <a:solidFill>
                  <a:srgbClr val="7F7F7F"/>
                </a:solidFill>
              </a:rPr>
            </a:br>
            <a:r>
              <a:rPr lang="en-US" dirty="0" smtClean="0">
                <a:solidFill>
                  <a:srgbClr val="7F7F7F"/>
                </a:solidFill>
              </a:rPr>
              <a:t>GNU multiple precision library (GMP)</a:t>
            </a:r>
          </a:p>
          <a:p>
            <a:r>
              <a:rPr lang="en-US" dirty="0" smtClean="0"/>
              <a:t>Standard stuff: </a:t>
            </a:r>
            <a:r>
              <a:rPr lang="en-US" dirty="0" err="1" smtClean="0"/>
              <a:t>perl</a:t>
            </a:r>
            <a:r>
              <a:rPr lang="en-US" dirty="0" smtClean="0"/>
              <a:t>, python, </a:t>
            </a:r>
            <a:r>
              <a:rPr lang="en-US" dirty="0" err="1" smtClean="0"/>
              <a:t>gnuplot</a:t>
            </a:r>
            <a:r>
              <a:rPr lang="en-US" dirty="0" smtClean="0"/>
              <a:t>, C++ compiler, etc.</a:t>
            </a:r>
          </a:p>
          <a:p>
            <a:pPr marL="0" indent="0">
              <a:buNone/>
            </a:pPr>
            <a:r>
              <a:rPr lang="en-US" dirty="0" smtClean="0"/>
              <a:t>NOTE: these are all available as packages for most Linux distributions and for Mac via </a:t>
            </a:r>
            <a:r>
              <a:rPr lang="en-US" dirty="0" err="1" smtClean="0"/>
              <a:t>MacPorts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You do not need to recompile them from source!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517128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 and </a:t>
            </a:r>
            <a:r>
              <a:rPr lang="en-US" dirty="0" err="1" smtClean="0"/>
              <a:t>Xcode</a:t>
            </a:r>
            <a:r>
              <a:rPr lang="en-US" dirty="0" smtClean="0"/>
              <a:t>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Use the instructions from the </a:t>
            </a:r>
            <a:r>
              <a:rPr lang="en-US" sz="2800" dirty="0" err="1" smtClean="0"/>
              <a:t>MacPorts</a:t>
            </a:r>
            <a:r>
              <a:rPr lang="en-US" sz="2800" dirty="0" smtClean="0"/>
              <a:t> project:</a:t>
            </a:r>
          </a:p>
          <a:p>
            <a:r>
              <a:rPr lang="nl-NL" sz="2800" dirty="0">
                <a:hlinkClick r:id="rId2"/>
              </a:rPr>
              <a:t>http://guide.macports.org/chunked/installing.xcode.html</a:t>
            </a:r>
            <a:endParaRPr lang="nl-NL" sz="2800" dirty="0"/>
          </a:p>
          <a:p>
            <a:r>
              <a:rPr lang="pl-PL" sz="2800" dirty="0" smtClean="0">
                <a:hlinkClick r:id="rId3"/>
              </a:rPr>
              <a:t>http</a:t>
            </a:r>
            <a:r>
              <a:rPr lang="pl-PL" sz="2800" dirty="0">
                <a:hlinkClick r:id="rId3"/>
              </a:rPr>
              <a:t>://www.macports.org/</a:t>
            </a:r>
            <a:r>
              <a:rPr lang="pl-PL" sz="2800" dirty="0" smtClean="0">
                <a:hlinkClick r:id="rId3"/>
              </a:rPr>
              <a:t>install.php</a:t>
            </a:r>
            <a:endParaRPr lang="pl-PL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"Always </a:t>
            </a:r>
            <a:r>
              <a:rPr lang="en-US" sz="2800" b="1" dirty="0"/>
              <a:t>make sure to install the latest available version of </a:t>
            </a:r>
            <a:r>
              <a:rPr lang="en-US" sz="2800" b="1" dirty="0" err="1"/>
              <a:t>Xcode</a:t>
            </a:r>
            <a:r>
              <a:rPr lang="en-US" sz="2800" b="1" dirty="0"/>
              <a:t> </a:t>
            </a:r>
            <a:r>
              <a:rPr lang="en-US" sz="2800" dirty="0"/>
              <a:t>for your Mac OS X release; using outdated versions of </a:t>
            </a:r>
            <a:r>
              <a:rPr lang="en-US" sz="2800" dirty="0" err="1"/>
              <a:t>Xcode</a:t>
            </a:r>
            <a:r>
              <a:rPr lang="en-US" sz="2800" dirty="0"/>
              <a:t> may cause port install failures. Also note that </a:t>
            </a:r>
            <a:r>
              <a:rPr lang="en-US" sz="2800" dirty="0" err="1"/>
              <a:t>Xcode</a:t>
            </a:r>
            <a:r>
              <a:rPr lang="en-US" sz="2800" dirty="0"/>
              <a:t> is not updated via Mac OS X's Software Update utility on OS versions prior to 10.6, and is updated via the </a:t>
            </a:r>
            <a:r>
              <a:rPr lang="en-US" sz="2800" b="1" dirty="0"/>
              <a:t>Mac App Store </a:t>
            </a:r>
            <a:r>
              <a:rPr lang="en-US" sz="2800" dirty="0"/>
              <a:t>on 10.7</a:t>
            </a:r>
            <a:r>
              <a:rPr lang="en-US" sz="2800" dirty="0" smtClean="0"/>
              <a:t>."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2719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 and </a:t>
            </a:r>
            <a:r>
              <a:rPr lang="en-US" dirty="0" err="1" smtClean="0"/>
              <a:t>Xcode</a:t>
            </a:r>
            <a:r>
              <a:rPr lang="en-US" dirty="0" smtClean="0"/>
              <a:t>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</a:t>
            </a:r>
            <a:r>
              <a:rPr lang="en-US" dirty="0" err="1" smtClean="0"/>
              <a:t>Xcode</a:t>
            </a:r>
            <a:endParaRPr lang="en-US" dirty="0" smtClean="0"/>
          </a:p>
          <a:p>
            <a:r>
              <a:rPr lang="en-US" dirty="0" smtClean="0"/>
              <a:t>Go to </a:t>
            </a:r>
            <a:r>
              <a:rPr lang="en-US" dirty="0" err="1" smtClean="0"/>
              <a:t>Xcode</a:t>
            </a:r>
            <a:r>
              <a:rPr lang="en-US" dirty="0" smtClean="0"/>
              <a:t>/Preferences</a:t>
            </a:r>
          </a:p>
          <a:p>
            <a:r>
              <a:rPr lang="en-US" dirty="0" smtClean="0"/>
              <a:t>Go to the tab "Download"</a:t>
            </a:r>
          </a:p>
          <a:p>
            <a:r>
              <a:rPr lang="en-US" dirty="0" smtClean="0"/>
              <a:t>Install the "Command line tools"</a:t>
            </a:r>
          </a:p>
          <a:p>
            <a:r>
              <a:rPr lang="en-US" dirty="0" smtClean="0"/>
              <a:t>The command line tools are required by </a:t>
            </a:r>
            <a:r>
              <a:rPr lang="en-US" dirty="0" err="1" smtClean="0"/>
              <a:t>MacPorts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49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MacPorts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Install </a:t>
            </a:r>
            <a:r>
              <a:rPr lang="en-US" sz="2800" dirty="0" err="1" smtClean="0"/>
              <a:t>Xcode</a:t>
            </a:r>
            <a:r>
              <a:rPr lang="en-US" sz="2800" dirty="0" smtClean="0"/>
              <a:t> and </a:t>
            </a:r>
            <a:r>
              <a:rPr lang="en-US" sz="2800" dirty="0" err="1" smtClean="0"/>
              <a:t>Xcode</a:t>
            </a:r>
            <a:r>
              <a:rPr lang="en-US" sz="2800" dirty="0" smtClean="0"/>
              <a:t> command line tools.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Install </a:t>
            </a:r>
            <a:r>
              <a:rPr lang="en-US" sz="2800" dirty="0" err="1" smtClean="0"/>
              <a:t>MacPorts</a:t>
            </a:r>
            <a:r>
              <a:rPr lang="en-US" sz="2800" dirty="0" smtClean="0"/>
              <a:t>, </a:t>
            </a:r>
            <a:r>
              <a:rPr lang="pl-PL" sz="2800" dirty="0">
                <a:hlinkClick r:id="rId2"/>
              </a:rPr>
              <a:t>http://www.macports.org/</a:t>
            </a:r>
            <a:r>
              <a:rPr lang="pl-PL" sz="2800" dirty="0" smtClean="0">
                <a:hlinkClick r:id="rId2"/>
              </a:rPr>
              <a:t>install.php</a:t>
            </a:r>
            <a:endParaRPr lang="pl-PL" sz="2800" dirty="0"/>
          </a:p>
          <a:p>
            <a:pPr marL="0" indent="0">
              <a:buNone/>
            </a:pPr>
            <a:endParaRPr lang="pl-PL" sz="2800" dirty="0" smtClean="0">
              <a:latin typeface="Courier"/>
              <a:cs typeface="Courier"/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2800" dirty="0" smtClean="0">
                <a:latin typeface="+mj-lt"/>
                <a:cs typeface="Courier"/>
              </a:rPr>
              <a:t>Then run:</a:t>
            </a:r>
            <a:endParaRPr lang="es-ES_tradnl" sz="2800" dirty="0" smtClean="0">
              <a:latin typeface="+mj-lt"/>
              <a:cs typeface="Courier"/>
            </a:endParaRPr>
          </a:p>
          <a:p>
            <a:pPr marL="0" indent="0">
              <a:buNone/>
            </a:pPr>
            <a:r>
              <a:rPr lang="es-ES_tradnl" sz="2800" dirty="0" smtClean="0">
                <a:latin typeface="Courier"/>
                <a:cs typeface="Courier"/>
              </a:rPr>
              <a:t>sudo </a:t>
            </a:r>
            <a:r>
              <a:rPr lang="es-ES_tradnl" sz="2800" dirty="0" err="1">
                <a:latin typeface="Courier"/>
                <a:cs typeface="Courier"/>
              </a:rPr>
              <a:t>port</a:t>
            </a:r>
            <a:r>
              <a:rPr lang="es-ES_tradnl" sz="2800" dirty="0">
                <a:latin typeface="Courier"/>
                <a:cs typeface="Courier"/>
              </a:rPr>
              <a:t> </a:t>
            </a:r>
            <a:r>
              <a:rPr lang="es-ES_tradnl" sz="2800" dirty="0" err="1">
                <a:latin typeface="Courier"/>
                <a:cs typeface="Courier"/>
              </a:rPr>
              <a:t>install</a:t>
            </a:r>
            <a:r>
              <a:rPr lang="es-ES_tradnl" sz="2800" dirty="0">
                <a:latin typeface="Courier"/>
                <a:cs typeface="Courier"/>
              </a:rPr>
              <a:t> </a:t>
            </a:r>
            <a:r>
              <a:rPr lang="es-ES_tradnl" sz="2800" dirty="0" err="1" smtClean="0">
                <a:latin typeface="Courier"/>
                <a:cs typeface="Courier"/>
              </a:rPr>
              <a:t>boost</a:t>
            </a:r>
            <a:endParaRPr lang="es-ES_tradnl" sz="2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sv-SE" sz="2800" dirty="0" err="1" smtClean="0">
                <a:solidFill>
                  <a:schemeClr val="bg1">
                    <a:lumMod val="50000"/>
                  </a:schemeClr>
                </a:solidFill>
                <a:latin typeface="Courier"/>
                <a:cs typeface="Courier"/>
              </a:rPr>
              <a:t>sudo</a:t>
            </a:r>
            <a:r>
              <a:rPr lang="sv-SE" sz="2800" dirty="0" smtClean="0">
                <a:solidFill>
                  <a:schemeClr val="bg1">
                    <a:lumMod val="50000"/>
                  </a:schemeClr>
                </a:solidFill>
                <a:latin typeface="Courier"/>
                <a:cs typeface="Courier"/>
              </a:rPr>
              <a:t> </a:t>
            </a:r>
            <a:r>
              <a:rPr lang="sv-SE" sz="2800" dirty="0">
                <a:solidFill>
                  <a:schemeClr val="bg1">
                    <a:lumMod val="50000"/>
                  </a:schemeClr>
                </a:solidFill>
                <a:latin typeface="Courier"/>
                <a:cs typeface="Courier"/>
              </a:rPr>
              <a:t>port </a:t>
            </a:r>
            <a:r>
              <a:rPr lang="sv-SE" sz="2800" dirty="0" err="1">
                <a:solidFill>
                  <a:schemeClr val="bg1">
                    <a:lumMod val="50000"/>
                  </a:schemeClr>
                </a:solidFill>
                <a:latin typeface="Courier"/>
                <a:cs typeface="Courier"/>
              </a:rPr>
              <a:t>install</a:t>
            </a:r>
            <a:r>
              <a:rPr lang="sv-SE" sz="2800" dirty="0">
                <a:solidFill>
                  <a:schemeClr val="bg1">
                    <a:lumMod val="50000"/>
                  </a:schemeClr>
                </a:solidFill>
                <a:latin typeface="Courier"/>
                <a:cs typeface="Courier"/>
              </a:rPr>
              <a:t> atlas</a:t>
            </a:r>
            <a:endParaRPr lang="es-ES_tradnl" sz="2800" dirty="0">
              <a:solidFill>
                <a:schemeClr val="bg1">
                  <a:lumMod val="50000"/>
                </a:schemeClr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s-ES_tradnl" sz="2800" dirty="0">
                <a:latin typeface="Courier"/>
                <a:cs typeface="Courier"/>
              </a:rPr>
              <a:t>sudo </a:t>
            </a:r>
            <a:r>
              <a:rPr lang="es-ES_tradnl" sz="2800" dirty="0" err="1">
                <a:latin typeface="Courier"/>
                <a:cs typeface="Courier"/>
              </a:rPr>
              <a:t>port</a:t>
            </a:r>
            <a:r>
              <a:rPr lang="es-ES_tradnl" sz="2800" dirty="0">
                <a:latin typeface="Courier"/>
                <a:cs typeface="Courier"/>
              </a:rPr>
              <a:t> </a:t>
            </a:r>
            <a:r>
              <a:rPr lang="es-ES_tradnl" sz="2800" dirty="0" err="1">
                <a:latin typeface="Courier"/>
                <a:cs typeface="Courier"/>
              </a:rPr>
              <a:t>install</a:t>
            </a:r>
            <a:r>
              <a:rPr lang="es-ES_tradnl" sz="2800" dirty="0">
                <a:latin typeface="Courier"/>
                <a:cs typeface="Courier"/>
              </a:rPr>
              <a:t> </a:t>
            </a:r>
            <a:r>
              <a:rPr lang="es-ES_tradnl" sz="2800" dirty="0" err="1">
                <a:latin typeface="Courier"/>
                <a:cs typeface="Courier"/>
              </a:rPr>
              <a:t>gsl</a:t>
            </a:r>
            <a:endParaRPr lang="es-ES_tradnl" sz="2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pl-PL" sz="2800" dirty="0" err="1" smtClean="0">
                <a:latin typeface="Courier"/>
                <a:cs typeface="Courier"/>
              </a:rPr>
              <a:t>sudo</a:t>
            </a:r>
            <a:r>
              <a:rPr lang="pl-PL" sz="2800" dirty="0" smtClean="0">
                <a:latin typeface="Courier"/>
                <a:cs typeface="Courier"/>
              </a:rPr>
              <a:t> </a:t>
            </a:r>
            <a:r>
              <a:rPr lang="pl-PL" sz="2800" dirty="0">
                <a:latin typeface="Courier"/>
                <a:cs typeface="Courier"/>
              </a:rPr>
              <a:t>port </a:t>
            </a:r>
            <a:r>
              <a:rPr lang="pl-PL" sz="2800" dirty="0" err="1">
                <a:latin typeface="Courier"/>
                <a:cs typeface="Courier"/>
              </a:rPr>
              <a:t>install</a:t>
            </a:r>
            <a:r>
              <a:rPr lang="pl-PL" sz="2800" dirty="0">
                <a:latin typeface="Courier"/>
                <a:cs typeface="Courier"/>
              </a:rPr>
              <a:t> </a:t>
            </a:r>
            <a:r>
              <a:rPr lang="pl-PL" sz="2800" dirty="0" err="1">
                <a:latin typeface="Courier"/>
                <a:cs typeface="Courier"/>
              </a:rPr>
              <a:t>gmp</a:t>
            </a:r>
            <a:endParaRPr lang="es-ES_tradnl" sz="280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70316" y="4745790"/>
            <a:ext cx="25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can use framework Accelerate instead.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788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RHEL 6.3 (or </a:t>
            </a:r>
            <a:r>
              <a:rPr lang="en-US" dirty="0" err="1" smtClean="0"/>
              <a:t>CentOS</a:t>
            </a:r>
            <a:r>
              <a:rPr lang="en-US" dirty="0" smtClean="0"/>
              <a:t>, Fedora, etc.)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422" y="1723409"/>
            <a:ext cx="8863768" cy="4532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>
                <a:latin typeface="+mj-lt"/>
                <a:cs typeface="Courier"/>
              </a:rPr>
              <a:t>As </a:t>
            </a:r>
            <a:r>
              <a:rPr lang="en-US" sz="2200" dirty="0" err="1" smtClean="0">
                <a:latin typeface="+mj-lt"/>
                <a:cs typeface="Courier"/>
              </a:rPr>
              <a:t>superuser</a:t>
            </a:r>
            <a:r>
              <a:rPr lang="en-US" sz="2200" dirty="0" smtClean="0">
                <a:latin typeface="+mj-lt"/>
                <a:cs typeface="Courier"/>
              </a:rPr>
              <a:t> (root) run the following in the shell:</a:t>
            </a: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yum </a:t>
            </a:r>
            <a:r>
              <a:rPr lang="en-US" sz="2200" dirty="0" err="1">
                <a:latin typeface="Courier"/>
                <a:cs typeface="Courier"/>
              </a:rPr>
              <a:t>groupinstall</a:t>
            </a:r>
            <a:r>
              <a:rPr lang="en-US" sz="2200" dirty="0">
                <a:latin typeface="Courier"/>
                <a:cs typeface="Courier"/>
              </a:rPr>
              <a:t> 'Development Tools</a:t>
            </a:r>
            <a:r>
              <a:rPr lang="en-US" sz="2200" dirty="0" smtClean="0">
                <a:latin typeface="Courier"/>
                <a:cs typeface="Courier"/>
              </a:rPr>
              <a:t>'</a:t>
            </a: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yum install boost boost-</a:t>
            </a:r>
            <a:r>
              <a:rPr lang="en-US" sz="2200" dirty="0" err="1" smtClean="0">
                <a:latin typeface="Courier"/>
                <a:cs typeface="Courier"/>
              </a:rPr>
              <a:t>devel</a:t>
            </a:r>
            <a:endParaRPr lang="en-US" sz="22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yum </a:t>
            </a:r>
            <a:r>
              <a:rPr lang="en-US" sz="2200" dirty="0">
                <a:latin typeface="Courier"/>
                <a:cs typeface="Courier"/>
              </a:rPr>
              <a:t>install </a:t>
            </a:r>
            <a:r>
              <a:rPr lang="en-US" sz="2200" dirty="0" smtClean="0">
                <a:latin typeface="Courier"/>
                <a:cs typeface="Courier"/>
              </a:rPr>
              <a:t>atlas atlas-</a:t>
            </a:r>
            <a:r>
              <a:rPr lang="en-US" sz="2200" dirty="0" err="1" smtClean="0">
                <a:latin typeface="Courier"/>
                <a:cs typeface="Courier"/>
              </a:rPr>
              <a:t>devel</a:t>
            </a:r>
            <a:endParaRPr lang="en-US" sz="22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200" dirty="0">
                <a:latin typeface="Courier"/>
                <a:cs typeface="Courier"/>
              </a:rPr>
              <a:t>yum install </a:t>
            </a:r>
            <a:r>
              <a:rPr lang="en-US" sz="2200" dirty="0" err="1">
                <a:latin typeface="Courier"/>
                <a:cs typeface="Courier"/>
              </a:rPr>
              <a:t>gsl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gsl-devel</a:t>
            </a:r>
            <a:endParaRPr lang="en-US" sz="22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yum </a:t>
            </a:r>
            <a:r>
              <a:rPr lang="en-US" sz="2200" dirty="0">
                <a:latin typeface="Courier"/>
                <a:cs typeface="Courier"/>
              </a:rPr>
              <a:t>install </a:t>
            </a:r>
            <a:r>
              <a:rPr lang="en-US" sz="2200" dirty="0" err="1">
                <a:latin typeface="Courier"/>
                <a:cs typeface="Courier"/>
              </a:rPr>
              <a:t>gmp</a:t>
            </a:r>
            <a:r>
              <a:rPr lang="en-US" sz="2200" dirty="0">
                <a:latin typeface="Courier"/>
                <a:cs typeface="Courier"/>
              </a:rPr>
              <a:t> </a:t>
            </a:r>
            <a:r>
              <a:rPr lang="en-US" sz="2200" dirty="0" err="1">
                <a:latin typeface="Courier"/>
                <a:cs typeface="Courier"/>
              </a:rPr>
              <a:t>gmp-</a:t>
            </a:r>
            <a:r>
              <a:rPr lang="en-US" sz="2200" dirty="0" err="1" smtClean="0">
                <a:latin typeface="Courier"/>
                <a:cs typeface="Courier"/>
              </a:rPr>
              <a:t>devel</a:t>
            </a:r>
            <a:endParaRPr lang="en-US" sz="22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  <a:latin typeface="Courier"/>
                <a:cs typeface="Courier"/>
              </a:rPr>
              <a:t>yum install </a:t>
            </a:r>
            <a:r>
              <a:rPr lang="en-US" sz="2200" dirty="0" err="1" smtClean="0">
                <a:solidFill>
                  <a:schemeClr val="accent2">
                    <a:lumMod val="75000"/>
                  </a:schemeClr>
                </a:solidFill>
                <a:latin typeface="Courier"/>
                <a:cs typeface="Courier"/>
              </a:rPr>
              <a:t>gcc-gfortran</a:t>
            </a:r>
            <a:endParaRPr lang="en-US" sz="2200" dirty="0" smtClean="0">
              <a:solidFill>
                <a:schemeClr val="accent2">
                  <a:lumMod val="75000"/>
                </a:schemeClr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200" dirty="0" smtClean="0">
                <a:latin typeface="Courier"/>
                <a:cs typeface="Courier"/>
              </a:rPr>
              <a:t>yum install </a:t>
            </a:r>
            <a:r>
              <a:rPr lang="en-US" sz="2200" dirty="0" err="1" smtClean="0">
                <a:latin typeface="Courier"/>
                <a:cs typeface="Courier"/>
              </a:rPr>
              <a:t>gnuplot</a:t>
            </a:r>
            <a:r>
              <a:rPr lang="en-US" sz="2200" dirty="0" smtClean="0">
                <a:latin typeface="Courier"/>
                <a:cs typeface="Courier"/>
              </a:rPr>
              <a:t/>
            </a:r>
            <a:br>
              <a:rPr lang="en-US" sz="2200" dirty="0" smtClean="0">
                <a:latin typeface="Courier"/>
                <a:cs typeface="Courier"/>
              </a:rPr>
            </a:br>
            <a:r>
              <a:rPr lang="en-US" sz="2200" dirty="0" smtClean="0">
                <a:latin typeface="+mj-lt"/>
                <a:cs typeface="Courier"/>
              </a:rPr>
              <a:t>or</a:t>
            </a:r>
            <a:r>
              <a:rPr lang="en-US" sz="2200" dirty="0" smtClean="0">
                <a:latin typeface="Courier"/>
                <a:cs typeface="Courier"/>
              </a:rPr>
              <a:t> yum install gnuplot44</a:t>
            </a:r>
          </a:p>
          <a:p>
            <a:pPr marL="0" indent="0">
              <a:buNone/>
            </a:pPr>
            <a:endParaRPr lang="en-US" sz="2200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936" y="6388274"/>
            <a:ext cx="794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Tested on Scientific Linux 6.3, on June 5</a:t>
            </a:r>
            <a:r>
              <a:rPr lang="en-US" baseline="30000" dirty="0" smtClean="0"/>
              <a:t>th</a:t>
            </a:r>
            <a:r>
              <a:rPr lang="en-US" dirty="0" smtClean="0"/>
              <a:t> 2013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12700" y="4194596"/>
            <a:ext cx="3258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the compiler complains about not finding </a:t>
            </a:r>
            <a:r>
              <a:rPr lang="en-US" dirty="0" err="1" smtClean="0"/>
              <a:t>fortran</a:t>
            </a:r>
            <a:r>
              <a:rPr lang="en-US" dirty="0" smtClean="0"/>
              <a:t> compiler.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9409" y="4929886"/>
            <a:ext cx="399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Try to get </a:t>
            </a:r>
            <a:r>
              <a:rPr lang="en-US" dirty="0" err="1" smtClean="0"/>
              <a:t>gnuplot</a:t>
            </a:r>
            <a:r>
              <a:rPr lang="en-US" dirty="0" smtClean="0"/>
              <a:t> version 4.4 or above.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528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87" y="274638"/>
            <a:ext cx="8974813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Handling problems with library linking (common problem, unfortunately...)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9187" y="2734480"/>
            <a:ext cx="8317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export LDFLAGS="-L/</a:t>
            </a:r>
            <a:r>
              <a:rPr lang="en-US" dirty="0" err="1" smtClean="0">
                <a:latin typeface="Courier"/>
                <a:cs typeface="Courier"/>
              </a:rPr>
              <a:t>usr</a:t>
            </a:r>
            <a:r>
              <a:rPr lang="en-US" dirty="0" smtClean="0">
                <a:latin typeface="Courier"/>
                <a:cs typeface="Courier"/>
              </a:rPr>
              <a:t>/lib64/atlas"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414" y="3784173"/>
            <a:ext cx="6418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./configure –with-tools –prefix=$HOME </a:t>
            </a:r>
          </a:p>
          <a:p>
            <a:r>
              <a:rPr lang="en-US" dirty="0" smtClean="0">
                <a:latin typeface="Courier"/>
                <a:cs typeface="Courier"/>
              </a:rPr>
              <a:t>–with-boost-serialization=</a:t>
            </a:r>
            <a:r>
              <a:rPr lang="en-US" dirty="0" err="1" smtClean="0">
                <a:latin typeface="Courier"/>
                <a:cs typeface="Courier"/>
              </a:rPr>
              <a:t>boost_serialization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7524" y="5903708"/>
            <a:ext cx="7298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... or consult local computer experts!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135383"/>
            <a:ext cx="454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Problems with BLAS routines from ATLAS? Try: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357121"/>
            <a:ext cx="413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Problems with linking boost routines? Try: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7073" y="4530776"/>
            <a:ext cx="87235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Sometimes linking fails because the order of the arguments to the linker is not what the</a:t>
            </a:r>
          </a:p>
          <a:p>
            <a:r>
              <a:rPr lang="en-US" dirty="0" smtClean="0"/>
              <a:t>linker expected. In such cases a simple (but inelegant) workaround is to copy &amp; paste the</a:t>
            </a:r>
            <a:br>
              <a:rPr lang="en-US" dirty="0" smtClean="0"/>
            </a:br>
            <a:r>
              <a:rPr lang="en-US" dirty="0" smtClean="0"/>
              <a:t>offending command and repeat the library calls at the end of the line (-</a:t>
            </a:r>
            <a:r>
              <a:rPr lang="en-US" dirty="0" err="1" smtClean="0"/>
              <a:t>lgsl</a:t>
            </a:r>
            <a:r>
              <a:rPr lang="en-US" dirty="0" smtClean="0"/>
              <a:t> –</a:t>
            </a:r>
            <a:r>
              <a:rPr lang="en-US" dirty="0" err="1" smtClean="0"/>
              <a:t>lgslcblas</a:t>
            </a:r>
            <a:r>
              <a:rPr lang="en-US" dirty="0" smtClean="0"/>
              <a:t>, when</a:t>
            </a:r>
            <a:br>
              <a:rPr lang="en-US" dirty="0" smtClean="0"/>
            </a:br>
            <a:r>
              <a:rPr lang="en-US" dirty="0" smtClean="0"/>
              <a:t>linking </a:t>
            </a:r>
            <a:r>
              <a:rPr lang="en-US" dirty="0" err="1" smtClean="0"/>
              <a:t>gsl</a:t>
            </a:r>
            <a:r>
              <a:rPr lang="en-US" dirty="0" smtClean="0"/>
              <a:t> fails).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5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step on Mac computers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If compiling from source:</a:t>
            </a:r>
          </a:p>
          <a:p>
            <a:pPr marL="0" indent="0">
              <a:buNone/>
            </a:pPr>
            <a:r>
              <a:rPr lang="en-US" sz="2400" dirty="0" smtClean="0"/>
              <a:t>From nrgljubljana-2.3.20/ directory, do the following:</a:t>
            </a:r>
          </a:p>
          <a:p>
            <a:pPr marL="0" indent="0">
              <a:buNone/>
            </a:pPr>
            <a:r>
              <a:rPr lang="en-US" sz="2400" dirty="0" smtClean="0">
                <a:latin typeface="Courier"/>
                <a:cs typeface="Courier"/>
              </a:rPr>
              <a:t>cd mac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"/>
                <a:cs typeface="Courier"/>
              </a:rPr>
              <a:t>sudo</a:t>
            </a:r>
            <a:r>
              <a:rPr lang="en-US" sz="2400" dirty="0" smtClean="0">
                <a:latin typeface="Courier"/>
                <a:cs typeface="Courier"/>
              </a:rPr>
              <a:t> </a:t>
            </a:r>
            <a:r>
              <a:rPr lang="en-US" sz="2400" dirty="0" err="1" smtClean="0">
                <a:latin typeface="Courier"/>
                <a:cs typeface="Courier"/>
              </a:rPr>
              <a:t>cp</a:t>
            </a:r>
            <a:r>
              <a:rPr lang="en-US" sz="2400" dirty="0" smtClean="0">
                <a:latin typeface="Courier"/>
                <a:cs typeface="Courier"/>
              </a:rPr>
              <a:t> math /</a:t>
            </a:r>
            <a:r>
              <a:rPr lang="en-US" sz="2400" dirty="0" err="1" smtClean="0">
                <a:latin typeface="Courier"/>
                <a:cs typeface="Courier"/>
              </a:rPr>
              <a:t>usr</a:t>
            </a:r>
            <a:r>
              <a:rPr lang="en-US" sz="2400" dirty="0" smtClean="0">
                <a:latin typeface="Courier"/>
                <a:cs typeface="Courier"/>
              </a:rPr>
              <a:t>/local/bin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(This is necessary for </a:t>
            </a:r>
            <a:r>
              <a:rPr lang="en-US" sz="2400" dirty="0" err="1">
                <a:latin typeface="Courier"/>
                <a:cs typeface="Courier"/>
              </a:rPr>
              <a:t>nrginit</a:t>
            </a:r>
            <a:r>
              <a:rPr lang="en-US" sz="2400" dirty="0"/>
              <a:t> to be able to call </a:t>
            </a:r>
            <a:r>
              <a:rPr lang="en-US" sz="2400" dirty="0" err="1"/>
              <a:t>Mathematica</a:t>
            </a:r>
            <a:r>
              <a:rPr lang="en-US" sz="2400" dirty="0"/>
              <a:t>. On Linux, the </a:t>
            </a:r>
            <a:r>
              <a:rPr lang="en-US" sz="2400" dirty="0" err="1"/>
              <a:t>Mathematica</a:t>
            </a:r>
            <a:r>
              <a:rPr lang="en-US" sz="2400" dirty="0"/>
              <a:t> installer does this for you.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If using binary distribution: the script </a:t>
            </a:r>
            <a:r>
              <a:rPr lang="en-US" sz="2400" dirty="0" smtClean="0">
                <a:latin typeface="Courier"/>
                <a:cs typeface="Courier"/>
              </a:rPr>
              <a:t>math</a:t>
            </a:r>
            <a:r>
              <a:rPr lang="en-US" sz="2400" dirty="0" smtClean="0"/>
              <a:t> is already in </a:t>
            </a:r>
            <a:r>
              <a:rPr lang="en-US" sz="2400" dirty="0" err="1" smtClean="0"/>
              <a:t>nrgljubljana</a:t>
            </a:r>
            <a:r>
              <a:rPr lang="en-US" sz="2400" dirty="0" smtClean="0"/>
              <a:t>/bin. You don't need to do anything.</a:t>
            </a:r>
          </a:p>
        </p:txBody>
      </p:sp>
    </p:spTree>
    <p:extLst>
      <p:ext uri="{BB962C8B-B14F-4D97-AF65-F5344CB8AC3E}">
        <p14:creationId xmlns:p14="http://schemas.microsoft.com/office/powerpoint/2010/main" val="601478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boost from source</a:t>
            </a:r>
            <a:br>
              <a:rPr lang="en-US" dirty="0" smtClean="0"/>
            </a:br>
            <a:r>
              <a:rPr lang="en-US" dirty="0" smtClean="0"/>
              <a:t>(if everything else fails)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boost (</a:t>
            </a:r>
            <a:r>
              <a:rPr lang="en-US" dirty="0" smtClean="0">
                <a:hlinkClick r:id="rId2"/>
              </a:rPr>
              <a:t>www.boost.org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nl-NL" sz="2800" dirty="0" err="1">
                <a:latin typeface="Courier"/>
                <a:cs typeface="Courier"/>
              </a:rPr>
              <a:t>tar</a:t>
            </a:r>
            <a:r>
              <a:rPr lang="nl-NL" sz="2800" dirty="0">
                <a:latin typeface="Courier"/>
                <a:cs typeface="Courier"/>
              </a:rPr>
              <a:t> </a:t>
            </a:r>
            <a:r>
              <a:rPr lang="nl-NL" sz="2800" dirty="0" err="1">
                <a:latin typeface="Courier"/>
                <a:cs typeface="Courier"/>
              </a:rPr>
              <a:t>zxvf</a:t>
            </a:r>
            <a:r>
              <a:rPr lang="nl-NL" sz="2800" dirty="0">
                <a:latin typeface="Courier"/>
                <a:cs typeface="Courier"/>
              </a:rPr>
              <a:t> boost_1_53_0.tar.gz </a:t>
            </a:r>
            <a:endParaRPr lang="nl-NL" sz="2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US" sz="2800" dirty="0" smtClean="0">
                <a:latin typeface="Courier"/>
                <a:cs typeface="Courier"/>
              </a:rPr>
              <a:t>cd boost_1_53_0</a:t>
            </a:r>
          </a:p>
          <a:p>
            <a:pPr marL="0" indent="0">
              <a:buNone/>
            </a:pPr>
            <a:r>
              <a:rPr lang="nl-NL" sz="2800" dirty="0" smtClean="0">
                <a:latin typeface="Courier"/>
                <a:cs typeface="Courier"/>
              </a:rPr>
              <a:t>.</a:t>
            </a:r>
            <a:r>
              <a:rPr lang="nl-NL" sz="2800" dirty="0">
                <a:latin typeface="Courier"/>
                <a:cs typeface="Courier"/>
              </a:rPr>
              <a:t>/</a:t>
            </a:r>
            <a:r>
              <a:rPr lang="nl-NL" sz="2800" dirty="0" err="1">
                <a:latin typeface="Courier"/>
                <a:cs typeface="Courier"/>
              </a:rPr>
              <a:t>bootstrap.sh</a:t>
            </a:r>
            <a:r>
              <a:rPr lang="nl-NL" sz="2800" dirty="0">
                <a:latin typeface="Courier"/>
                <a:cs typeface="Courier"/>
              </a:rPr>
              <a:t> --prefix=$HOME/</a:t>
            </a:r>
            <a:r>
              <a:rPr lang="nl-NL" sz="2800" dirty="0" smtClean="0">
                <a:latin typeface="Courier"/>
                <a:cs typeface="Courier"/>
              </a:rPr>
              <a:t>boost</a:t>
            </a:r>
          </a:p>
          <a:p>
            <a:pPr marL="0" indent="0">
              <a:buNone/>
            </a:pPr>
            <a:r>
              <a:rPr lang="nl-NL" sz="2800" dirty="0" smtClean="0">
                <a:latin typeface="Courier"/>
                <a:cs typeface="Courier"/>
              </a:rPr>
              <a:t>./b2 </a:t>
            </a:r>
            <a:r>
              <a:rPr lang="nl-NL" sz="2800" dirty="0" err="1" smtClean="0">
                <a:latin typeface="Courier"/>
                <a:cs typeface="Courier"/>
              </a:rPr>
              <a:t>install</a:t>
            </a:r>
            <a:endParaRPr lang="nl-NL" sz="2800" dirty="0" smtClean="0">
              <a:latin typeface="Courier"/>
              <a:cs typeface="Courier"/>
            </a:endParaRPr>
          </a:p>
          <a:p>
            <a:r>
              <a:rPr lang="nl-NL" dirty="0" err="1" smtClean="0"/>
              <a:t>Then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en-US" dirty="0" smtClean="0">
                <a:latin typeface="Courier"/>
                <a:cs typeface="Courier"/>
              </a:rPr>
              <a:t>--</a:t>
            </a:r>
            <a:r>
              <a:rPr lang="nl-NL" dirty="0" err="1" smtClean="0">
                <a:latin typeface="Courier"/>
                <a:cs typeface="Courier"/>
              </a:rPr>
              <a:t>with</a:t>
            </a:r>
            <a:r>
              <a:rPr lang="nl-NL" dirty="0" smtClean="0">
                <a:latin typeface="Courier"/>
                <a:cs typeface="Courier"/>
              </a:rPr>
              <a:t>-boost=$HOME/boost </a:t>
            </a:r>
            <a:r>
              <a:rPr lang="nl-NL" dirty="0" smtClean="0"/>
              <a:t>as </a:t>
            </a:r>
            <a:r>
              <a:rPr lang="nl-NL" dirty="0" err="1" smtClean="0"/>
              <a:t>an</a:t>
            </a:r>
            <a:r>
              <a:rPr lang="nl-NL" dirty="0" smtClean="0"/>
              <a:t> option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configure</a:t>
            </a:r>
            <a:endParaRPr lang="nl-NL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45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288496"/>
            <a:ext cx="9144000" cy="45695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the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6600"/>
                </a:solidFill>
              </a:rPr>
              <a:t>http://</a:t>
            </a:r>
            <a:r>
              <a:rPr lang="en-US" b="1" u="sng" dirty="0" err="1" smtClean="0">
                <a:solidFill>
                  <a:srgbClr val="FF6600"/>
                </a:solidFill>
              </a:rPr>
              <a:t>nrgljubljana.ijs.si</a:t>
            </a:r>
            <a:r>
              <a:rPr lang="en-US" b="1" u="sng" dirty="0" smtClean="0">
                <a:solidFill>
                  <a:srgbClr val="FF6600"/>
                </a:solidFill>
              </a:rPr>
              <a:t>/</a:t>
            </a:r>
            <a:endParaRPr lang="en-US" b="1" u="sng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56" y="2420295"/>
            <a:ext cx="8728597" cy="426996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778723" y="4277451"/>
            <a:ext cx="730801" cy="850698"/>
          </a:xfrm>
          <a:prstGeom prst="straightConnector1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92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1350"/>
            <a:ext cx="8229600" cy="1143000"/>
          </a:xfrm>
        </p:spPr>
        <p:txBody>
          <a:bodyPr/>
          <a:lstStyle/>
          <a:p>
            <a:r>
              <a:rPr lang="en-US" dirty="0" smtClean="0"/>
              <a:t>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11" y="1600200"/>
            <a:ext cx="8902643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Install the required libraries.</a:t>
            </a:r>
          </a:p>
          <a:p>
            <a:r>
              <a:rPr lang="en-US" dirty="0" err="1" smtClean="0"/>
              <a:t>Uncompress</a:t>
            </a:r>
            <a:r>
              <a:rPr lang="en-US" dirty="0" smtClean="0"/>
              <a:t> NRG Ljubljana:</a:t>
            </a:r>
            <a:br>
              <a:rPr lang="en-US" dirty="0" smtClean="0"/>
            </a:br>
            <a:r>
              <a:rPr lang="en-US" sz="3000" dirty="0" smtClean="0">
                <a:latin typeface="Courier"/>
                <a:cs typeface="Courier"/>
              </a:rPr>
              <a:t>tar </a:t>
            </a:r>
            <a:r>
              <a:rPr lang="en-US" sz="3000" dirty="0" err="1" smtClean="0">
                <a:latin typeface="Courier"/>
                <a:cs typeface="Courier"/>
              </a:rPr>
              <a:t>zxvf</a:t>
            </a:r>
            <a:r>
              <a:rPr lang="en-US" sz="3000" dirty="0" smtClean="0">
                <a:latin typeface="Courier"/>
                <a:cs typeface="Courier"/>
              </a:rPr>
              <a:t> nrgljubljana-2.3.20.tar.gz</a:t>
            </a:r>
          </a:p>
          <a:p>
            <a:r>
              <a:rPr lang="en-US" dirty="0" smtClean="0">
                <a:latin typeface="Courier"/>
                <a:cs typeface="Courier"/>
              </a:rPr>
              <a:t>cd nrgljubljana-2.3.20</a:t>
            </a:r>
          </a:p>
          <a:p>
            <a:r>
              <a:rPr lang="en-US" dirty="0" smtClean="0"/>
              <a:t>Configure:</a:t>
            </a:r>
            <a:br>
              <a:rPr lang="en-US" dirty="0" smtClean="0"/>
            </a:br>
            <a:r>
              <a:rPr lang="en-US" sz="3000" dirty="0" smtClean="0">
                <a:latin typeface="Courier"/>
                <a:cs typeface="Courier"/>
              </a:rPr>
              <a:t>./configure --with-tools --prefix=$HOME</a:t>
            </a:r>
          </a:p>
          <a:p>
            <a:r>
              <a:rPr lang="en-US" dirty="0" smtClean="0"/>
              <a:t>Compile:</a:t>
            </a:r>
            <a:br>
              <a:rPr lang="en-US" dirty="0" smtClean="0"/>
            </a:br>
            <a:r>
              <a:rPr lang="en-US" sz="3000" dirty="0" smtClean="0">
                <a:latin typeface="Courier"/>
                <a:cs typeface="Courier"/>
              </a:rPr>
              <a:t>make</a:t>
            </a:r>
          </a:p>
          <a:p>
            <a:r>
              <a:rPr lang="en-US" dirty="0" smtClean="0"/>
              <a:t>Install:</a:t>
            </a:r>
            <a:br>
              <a:rPr lang="en-US" dirty="0" smtClean="0"/>
            </a:br>
            <a:r>
              <a:rPr lang="en-US" sz="3000" dirty="0" smtClean="0">
                <a:latin typeface="Courier"/>
                <a:cs typeface="Courier"/>
              </a:rPr>
              <a:t>make install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78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installation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205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you used </a:t>
            </a:r>
            <a:r>
              <a:rPr lang="en-US" sz="2800" dirty="0" smtClean="0">
                <a:latin typeface="Courier"/>
                <a:cs typeface="Courier"/>
              </a:rPr>
              <a:t>--prefix=$HOME</a:t>
            </a:r>
            <a:r>
              <a:rPr lang="en-US" sz="2800" dirty="0" smtClean="0"/>
              <a:t>, the </a:t>
            </a:r>
            <a:r>
              <a:rPr lang="en-US" sz="2800" dirty="0" err="1" smtClean="0"/>
              <a:t>executables</a:t>
            </a:r>
            <a:r>
              <a:rPr lang="en-US" sz="2800" dirty="0" smtClean="0"/>
              <a:t> are in </a:t>
            </a:r>
            <a:r>
              <a:rPr lang="en-US" sz="2800" dirty="0" smtClean="0">
                <a:latin typeface="Courier"/>
                <a:cs typeface="Courier"/>
              </a:rPr>
              <a:t>$HOME/bin</a:t>
            </a:r>
            <a:r>
              <a:rPr lang="en-US" sz="2800" dirty="0" smtClean="0"/>
              <a:t>. Make sure this directory is in the </a:t>
            </a:r>
            <a:r>
              <a:rPr lang="en-US" sz="2800" dirty="0" smtClean="0">
                <a:latin typeface="Courier"/>
                <a:cs typeface="Courier"/>
              </a:rPr>
              <a:t>$PATH</a:t>
            </a:r>
            <a:r>
              <a:rPr lang="en-US" sz="2800" dirty="0" smtClean="0"/>
              <a:t>. If it is not, you can, for example, add the following line to your </a:t>
            </a:r>
            <a:r>
              <a:rPr lang="en-US" sz="2800" b="1" dirty="0" smtClean="0">
                <a:latin typeface="Courier"/>
                <a:cs typeface="Courier"/>
              </a:rPr>
              <a:t>.</a:t>
            </a:r>
            <a:r>
              <a:rPr lang="en-US" sz="2800" b="1" dirty="0" err="1" smtClean="0">
                <a:latin typeface="Courier"/>
                <a:cs typeface="Courier"/>
              </a:rPr>
              <a:t>bachrc</a:t>
            </a:r>
            <a:r>
              <a:rPr lang="en-US" sz="2800" b="1" dirty="0">
                <a:latin typeface="Courier"/>
                <a:cs typeface="Courier"/>
              </a:rPr>
              <a:t> </a:t>
            </a:r>
            <a:r>
              <a:rPr lang="en-US" sz="2800" dirty="0" smtClean="0"/>
              <a:t>(or </a:t>
            </a:r>
            <a:r>
              <a:rPr lang="en-US" sz="2800" dirty="0" smtClean="0">
                <a:latin typeface="Courier"/>
                <a:cs typeface="Courier"/>
              </a:rPr>
              <a:t>.</a:t>
            </a:r>
            <a:r>
              <a:rPr lang="en-US" sz="2800" dirty="0" err="1" smtClean="0">
                <a:latin typeface="Courier"/>
                <a:cs typeface="Courier"/>
              </a:rPr>
              <a:t>bash_profile</a:t>
            </a:r>
            <a:r>
              <a:rPr lang="en-US" sz="2800" dirty="0" smtClean="0"/>
              <a:t>, </a:t>
            </a:r>
            <a:r>
              <a:rPr lang="en-US" sz="2800" dirty="0" smtClean="0">
                <a:latin typeface="Courier"/>
                <a:cs typeface="Courier"/>
              </a:rPr>
              <a:t>.profile</a:t>
            </a:r>
            <a:r>
              <a:rPr lang="en-US" sz="2800" dirty="0" smtClean="0"/>
              <a:t>, or similar):</a:t>
            </a:r>
          </a:p>
          <a:p>
            <a:pPr marL="0" indent="0">
              <a:buNone/>
            </a:pPr>
            <a:r>
              <a:rPr lang="en-US" sz="2800" dirty="0">
                <a:latin typeface="Courier"/>
                <a:cs typeface="Courier"/>
              </a:rPr>
              <a:t> export PATH=~/bin:"${PATH}</a:t>
            </a:r>
            <a:r>
              <a:rPr lang="en-US" sz="2800" dirty="0" smtClean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en-US" sz="2800" dirty="0" smtClean="0"/>
              <a:t>(You'll need to exit the shell session and start a new one for this to start having an effect.)</a:t>
            </a: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57468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" y="2312459"/>
            <a:ext cx="9144000" cy="347468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NRG Ljubljana documentation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85" y="2491843"/>
            <a:ext cx="8098715" cy="305767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6181859" y="1976973"/>
            <a:ext cx="11981" cy="1090331"/>
          </a:xfrm>
          <a:prstGeom prst="straightConnector1">
            <a:avLst/>
          </a:prstGeom>
          <a:ln w="76200" cmpd="sng"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2671617" y="4984369"/>
            <a:ext cx="23961" cy="1030422"/>
          </a:xfrm>
          <a:prstGeom prst="straightConnector1">
            <a:avLst/>
          </a:prstGeom>
          <a:ln w="76200" cmpd="sng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81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of </a:t>
            </a:r>
            <a:r>
              <a:rPr lang="en-US" dirty="0" err="1" smtClean="0"/>
              <a:t>tutorial.tar.gz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2159000"/>
            <a:ext cx="8394700" cy="2527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300" y="5128148"/>
            <a:ext cx="8394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example directory contains the </a:t>
            </a:r>
            <a:r>
              <a:rPr lang="en-US" sz="2400" b="1" dirty="0" smtClean="0"/>
              <a:t>input file </a:t>
            </a:r>
            <a:r>
              <a:rPr lang="en-US" sz="2400" dirty="0" smtClean="0"/>
              <a:t>(called </a:t>
            </a:r>
            <a:r>
              <a:rPr lang="en-US" sz="2400" b="1" dirty="0" err="1" smtClean="0"/>
              <a:t>param</a:t>
            </a:r>
            <a:r>
              <a:rPr lang="en-US" sz="2400" dirty="0" smtClean="0"/>
              <a:t>), the numerical input to the NRG iteration code (called </a:t>
            </a:r>
            <a:r>
              <a:rPr lang="en-US" sz="2400" b="1" dirty="0" smtClean="0"/>
              <a:t>data</a:t>
            </a:r>
            <a:r>
              <a:rPr lang="en-US" sz="2400" dirty="0" smtClean="0"/>
              <a:t>), the full set of results, the scripts to recreate these results, as well as scripts for plotting the results (mostly using </a:t>
            </a:r>
            <a:r>
              <a:rPr lang="en-US" sz="2400" dirty="0" err="1" smtClean="0"/>
              <a:t>gnuplot</a:t>
            </a:r>
            <a:r>
              <a:rPr lang="en-US" sz="2400" dirty="0" smtClean="0"/>
              <a:t>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5078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of the directories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4" y="1569595"/>
            <a:ext cx="8795008" cy="44640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30763" y="2588038"/>
            <a:ext cx="2539834" cy="982495"/>
          </a:xfrm>
          <a:prstGeom prst="rect">
            <a:avLst/>
          </a:prstGeom>
          <a:solidFill>
            <a:schemeClr val="accent1">
              <a:alpha val="4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630763" y="5032295"/>
            <a:ext cx="814664" cy="239633"/>
          </a:xfrm>
          <a:prstGeom prst="rect">
            <a:avLst/>
          </a:prstGeom>
          <a:solidFill>
            <a:schemeClr val="accent6">
              <a:alpha val="4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28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50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49831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20482" name="Object 3"/>
          <p:cNvGraphicFramePr>
            <a:graphicFrameLocks noChangeAspect="1"/>
          </p:cNvGraphicFramePr>
          <p:nvPr/>
        </p:nvGraphicFramePr>
        <p:xfrm>
          <a:off x="5943600" y="685800"/>
          <a:ext cx="2805113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9" name="Corel DESIGNER" r:id="rId4" imgW="3111500" imgH="876300" progId="CorelDESIGNER.Graphic.12">
                  <p:embed/>
                </p:oleObj>
              </mc:Choice>
              <mc:Fallback>
                <p:oleObj name="Corel DESIGNER" r:id="rId4" imgW="3111500" imgH="876300" progId="CorelDESIGNER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685800"/>
                        <a:ext cx="2805113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4"/>
          <p:cNvGraphicFramePr>
            <a:graphicFrameLocks noChangeAspect="1"/>
          </p:cNvGraphicFramePr>
          <p:nvPr/>
        </p:nvGraphicFramePr>
        <p:xfrm>
          <a:off x="6324600" y="2895600"/>
          <a:ext cx="21955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" name="Corel DESIGNER" r:id="rId6" imgW="2438400" imgH="787400" progId="CorelDESIGNER.Graphic.12">
                  <p:embed/>
                </p:oleObj>
              </mc:Choice>
              <mc:Fallback>
                <p:oleObj name="Corel DESIGNER" r:id="rId6" imgW="2438400" imgH="787400" progId="CorelDESIGNER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895600"/>
                        <a:ext cx="219551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5"/>
          <p:cNvGraphicFramePr>
            <a:graphicFrameLocks noChangeAspect="1"/>
          </p:cNvGraphicFramePr>
          <p:nvPr/>
        </p:nvGraphicFramePr>
        <p:xfrm>
          <a:off x="6172200" y="4800600"/>
          <a:ext cx="2408238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" name="Corel DESIGNER" r:id="rId8" imgW="2679700" imgH="1117600" progId="CorelDESIGNER.Graphic.12">
                  <p:embed/>
                </p:oleObj>
              </mc:Choice>
              <mc:Fallback>
                <p:oleObj name="Corel DESIGNER" r:id="rId8" imgW="2679700" imgH="1117600" progId="CorelDESIGNER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800600"/>
                        <a:ext cx="2408238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791200" y="6019800"/>
            <a:ext cx="3352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l-SI">
                <a:cs typeface="Arial" charset="0"/>
              </a:rPr>
              <a:t>Krishnamurthy, Wilkins, Wilson, PRB </a:t>
            </a:r>
            <a:r>
              <a:rPr lang="sl-SI" b="1">
                <a:cs typeface="Arial" charset="0"/>
              </a:rPr>
              <a:t>21</a:t>
            </a:r>
            <a:r>
              <a:rPr lang="sl-SI">
                <a:cs typeface="Arial" charset="0"/>
              </a:rPr>
              <a:t>, 1003 (1980)</a:t>
            </a: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185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784" y="274638"/>
            <a:ext cx="8829516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1: thermodynamics of the SIAM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to </a:t>
            </a:r>
            <a:r>
              <a:rPr lang="en-US" b="1" dirty="0" smtClean="0"/>
              <a:t>01_td/</a:t>
            </a:r>
          </a:p>
          <a:p>
            <a:r>
              <a:rPr lang="en-US" u="sng" dirty="0" smtClean="0"/>
              <a:t>Optionally</a:t>
            </a:r>
            <a:r>
              <a:rPr lang="en-US" dirty="0" smtClean="0"/>
              <a:t> run the script </a:t>
            </a:r>
            <a:r>
              <a:rPr lang="en-US" b="1" dirty="0" smtClean="0"/>
              <a:t>1_run</a:t>
            </a:r>
            <a:r>
              <a:rPr lang="en-US" dirty="0" smtClean="0"/>
              <a:t>. It takes approx. 2-3 minutes to recalculate the results.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Use the scripts </a:t>
            </a:r>
            <a:r>
              <a:rPr lang="en-US" b="1" dirty="0" smtClean="0"/>
              <a:t>2a_plot-entropy</a:t>
            </a:r>
            <a:r>
              <a:rPr lang="en-US" dirty="0" smtClean="0"/>
              <a:t>, etc., to produce the graphs.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547" y="3481033"/>
            <a:ext cx="4648200" cy="154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4286" y="4097726"/>
            <a:ext cx="2384089" cy="932707"/>
          </a:xfrm>
          <a:prstGeom prst="rect">
            <a:avLst/>
          </a:prstGeom>
          <a:solidFill>
            <a:schemeClr val="accent3">
              <a:lumMod val="60000"/>
              <a:lumOff val="40000"/>
              <a:alpha val="3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880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8099"/>
          </a:xfrm>
        </p:spPr>
        <p:txBody>
          <a:bodyPr/>
          <a:lstStyle/>
          <a:p>
            <a:r>
              <a:rPr lang="en-US" dirty="0" smtClean="0"/>
              <a:t>The input file </a:t>
            </a:r>
            <a:r>
              <a:rPr lang="en-US" b="1" dirty="0" err="1" smtClean="0"/>
              <a:t>param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75" y="1417638"/>
            <a:ext cx="800092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[</a:t>
            </a:r>
            <a:r>
              <a:rPr lang="en-US" sz="2800" dirty="0" err="1"/>
              <a:t>param</a:t>
            </a:r>
            <a:r>
              <a:rPr lang="en-US" sz="2800" dirty="0"/>
              <a:t>]</a:t>
            </a:r>
          </a:p>
          <a:p>
            <a:r>
              <a:rPr lang="en-US" sz="2800" dirty="0" err="1"/>
              <a:t>symtype</a:t>
            </a:r>
            <a:r>
              <a:rPr lang="en-US" sz="2800" dirty="0"/>
              <a:t>=QS</a:t>
            </a:r>
          </a:p>
          <a:p>
            <a:r>
              <a:rPr lang="en-US" sz="2800" dirty="0"/>
              <a:t>discretization=Y</a:t>
            </a:r>
          </a:p>
          <a:p>
            <a:r>
              <a:rPr lang="en-US" sz="2800" dirty="0"/>
              <a:t>Lambda=2</a:t>
            </a:r>
          </a:p>
          <a:p>
            <a:r>
              <a:rPr lang="en-US" sz="2800" dirty="0" err="1"/>
              <a:t>Tmin</a:t>
            </a:r>
            <a:r>
              <a:rPr lang="en-US" sz="2800" dirty="0"/>
              <a:t>=1e-10</a:t>
            </a:r>
          </a:p>
          <a:p>
            <a:r>
              <a:rPr lang="en-US" sz="2800" dirty="0" err="1"/>
              <a:t>keepenergy</a:t>
            </a:r>
            <a:r>
              <a:rPr lang="en-US" sz="2800" dirty="0"/>
              <a:t>=10</a:t>
            </a:r>
          </a:p>
          <a:p>
            <a:r>
              <a:rPr lang="en-US" sz="2800" dirty="0"/>
              <a:t>keep=5000</a:t>
            </a:r>
          </a:p>
          <a:p>
            <a:endParaRPr lang="en-US" sz="2800" dirty="0"/>
          </a:p>
          <a:p>
            <a:r>
              <a:rPr lang="en-US" sz="2800" dirty="0"/>
              <a:t>model=SIAM</a:t>
            </a:r>
          </a:p>
          <a:p>
            <a:r>
              <a:rPr lang="en-US" sz="2800" dirty="0"/>
              <a:t>U=0.01</a:t>
            </a:r>
          </a:p>
          <a:p>
            <a:r>
              <a:rPr lang="en-US" sz="2800" dirty="0"/>
              <a:t>Gamma=0.0006</a:t>
            </a:r>
          </a:p>
          <a:p>
            <a:r>
              <a:rPr lang="en-US" sz="2800" dirty="0"/>
              <a:t>delta=0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82615" y="1936085"/>
            <a:ext cx="5033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ymmetry: charge conservation Q, spin invariance 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94600" y="2408305"/>
            <a:ext cx="289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iscretization scheme: Y, C, Z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06583" y="2815679"/>
            <a:ext cx="21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4599" y="3211075"/>
            <a:ext cx="558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  <a:r>
              <a:rPr lang="en-US" dirty="0" smtClean="0"/>
              <a:t>owest temperature considered, controls the chain length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06583" y="3690346"/>
            <a:ext cx="557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cutoff for the truncation of NRG states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30539" y="4109701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 number of states kept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30539" y="4936442"/>
            <a:ext cx="4396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predefined model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025401" y="5799113"/>
            <a:ext cx="193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 parameters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80736" y="1042737"/>
            <a:ext cx="3250457" cy="3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01_td/</a:t>
            </a:r>
            <a:r>
              <a:rPr lang="en-US" b="1" dirty="0" err="1" smtClean="0"/>
              <a:t>param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0761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NRG initialization </a:t>
            </a:r>
            <a:r>
              <a:rPr lang="en-US" b="1" dirty="0" smtClean="0"/>
              <a:t>data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9607" y="1417638"/>
            <a:ext cx="86857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# Input file for NRG Ljubljana, Rok Zitko, </a:t>
            </a:r>
            <a:r>
              <a:rPr lang="en-US" sz="1400" dirty="0" err="1"/>
              <a:t>rok.zitko@ijs.si</a:t>
            </a:r>
            <a:r>
              <a:rPr lang="en-US" sz="1400" dirty="0"/>
              <a:t>, 2005-2012</a:t>
            </a:r>
          </a:p>
          <a:p>
            <a:r>
              <a:rPr lang="en-US" sz="1400" dirty="0"/>
              <a:t># </a:t>
            </a:r>
            <a:r>
              <a:rPr lang="en-US" sz="1400" dirty="0" err="1"/>
              <a:t>symtype</a:t>
            </a:r>
            <a:r>
              <a:rPr lang="en-US" sz="1400" dirty="0"/>
              <a:t> 	QS</a:t>
            </a:r>
          </a:p>
          <a:p>
            <a:r>
              <a:rPr lang="en-US" sz="1400" dirty="0"/>
              <a:t># $Id: </a:t>
            </a:r>
            <a:r>
              <a:rPr lang="en-US" sz="1400" dirty="0" err="1"/>
              <a:t>initial.m,v</a:t>
            </a:r>
            <a:r>
              <a:rPr lang="en-US" sz="1400" dirty="0"/>
              <a:t> 1.1 2012/05/15 09:58:19 </a:t>
            </a:r>
            <a:r>
              <a:rPr lang="en-US" sz="1400" dirty="0" err="1"/>
              <a:t>rokzitko</a:t>
            </a:r>
            <a:r>
              <a:rPr lang="en-US" sz="1400" dirty="0"/>
              <a:t> </a:t>
            </a:r>
            <a:r>
              <a:rPr lang="en-US" sz="1400" dirty="0" err="1"/>
              <a:t>Exp</a:t>
            </a:r>
            <a:r>
              <a:rPr lang="en-US" sz="1400" dirty="0"/>
              <a:t> </a:t>
            </a:r>
            <a:r>
              <a:rPr lang="en-US" sz="1400" dirty="0" err="1"/>
              <a:t>rokzitko</a:t>
            </a:r>
            <a:r>
              <a:rPr lang="en-US" sz="1400" dirty="0"/>
              <a:t> $</a:t>
            </a:r>
          </a:p>
          <a:p>
            <a:r>
              <a:rPr lang="en-US" sz="1400" dirty="0"/>
              <a:t># Using </a:t>
            </a:r>
            <a:r>
              <a:rPr lang="en-US" sz="1400" dirty="0" err="1"/>
              <a:t>sneg</a:t>
            </a:r>
            <a:r>
              <a:rPr lang="en-US" sz="1400" dirty="0"/>
              <a:t> version 	1.233</a:t>
            </a:r>
          </a:p>
          <a:p>
            <a:r>
              <a:rPr lang="en-US" sz="1400" dirty="0"/>
              <a:t># Model: 	SIAM	 Variant: 		 Channels: 	1</a:t>
            </a:r>
          </a:p>
          <a:p>
            <a:r>
              <a:rPr lang="en-US" sz="1400" dirty="0"/>
              <a:t># U=	0.01	 Gamma=	0.0006	 Delta=	0	 t=	0.</a:t>
            </a:r>
          </a:p>
          <a:p>
            <a:r>
              <a:rPr lang="en-US" sz="1400" dirty="0"/>
              <a:t>#</a:t>
            </a:r>
          </a:p>
          <a:p>
            <a:r>
              <a:rPr lang="en-US" sz="1400" dirty="0"/>
              <a:t># Gamma^(1/2)=	0.019928474108038798</a:t>
            </a:r>
          </a:p>
          <a:p>
            <a:r>
              <a:rPr lang="en-US" sz="1400" dirty="0"/>
              <a:t># Lambda=	2.	 BAND=	flat</a:t>
            </a:r>
          </a:p>
          <a:p>
            <a:r>
              <a:rPr lang="en-US" sz="1400" dirty="0"/>
              <a:t># DISCRETIZATION=	Y	 z=	1.</a:t>
            </a:r>
          </a:p>
          <a:p>
            <a:r>
              <a:rPr lang="en-US" sz="1400" dirty="0"/>
              <a:t># ops=	</a:t>
            </a:r>
          </a:p>
          <a:p>
            <a:r>
              <a:rPr lang="en-US" sz="1400" dirty="0"/>
              <a:t>#!7</a:t>
            </a:r>
          </a:p>
          <a:p>
            <a:r>
              <a:rPr lang="en-US" sz="1400" dirty="0"/>
              <a:t># Number of channels, impurities, subspaces: </a:t>
            </a:r>
          </a:p>
          <a:p>
            <a:r>
              <a:rPr lang="en-US" sz="1400" dirty="0"/>
              <a:t>1	1	6</a:t>
            </a:r>
          </a:p>
          <a:p>
            <a:r>
              <a:rPr lang="en-US" sz="1400" dirty="0"/>
              <a:t># SCALE 	1.0606601717798214</a:t>
            </a:r>
          </a:p>
          <a:p>
            <a:r>
              <a:rPr lang="en-US" sz="1400" dirty="0"/>
              <a:t># Energies (GS energy subtracted, multiplied by 1/SCALE):</a:t>
            </a:r>
          </a:p>
          <a:p>
            <a:r>
              <a:rPr lang="en-US" sz="1400" dirty="0"/>
              <a:t>-2	1</a:t>
            </a:r>
          </a:p>
          <a:p>
            <a:r>
              <a:rPr lang="en-US" sz="1400" dirty="0"/>
              <a:t>1</a:t>
            </a:r>
          </a:p>
          <a:p>
            <a:r>
              <a:rPr lang="en-US" sz="1400" dirty="0"/>
              <a:t>0.040008362507503385</a:t>
            </a:r>
          </a:p>
          <a:p>
            <a:r>
              <a:rPr lang="en-US" sz="1400" dirty="0"/>
              <a:t>-1	2</a:t>
            </a:r>
          </a:p>
          <a:p>
            <a:r>
              <a:rPr lang="en-US" sz="1400" dirty="0"/>
              <a:t>2</a:t>
            </a:r>
          </a:p>
          <a:p>
            <a:r>
              <a:rPr lang="en-US" sz="1400" dirty="0"/>
              <a:t>0.01871532881885043	</a:t>
            </a:r>
            <a:r>
              <a:rPr lang="en-US" sz="1400" dirty="0" smtClean="0"/>
              <a:t>0.05658735098824603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799083" y="1629844"/>
            <a:ext cx="2780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nformation about the code </a:t>
            </a:r>
            <a:br>
              <a:rPr lang="en-US" dirty="0" smtClean="0"/>
            </a:br>
            <a:r>
              <a:rPr lang="en-US" dirty="0" smtClean="0"/>
              <a:t>(for reproducibility!)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48353" y="2613746"/>
            <a:ext cx="212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 &amp; parameters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97673" y="5202833"/>
            <a:ext cx="12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eigenvalues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39607" y="5559836"/>
            <a:ext cx="833075" cy="184934"/>
          </a:xfrm>
          <a:prstGeom prst="rect">
            <a:avLst/>
          </a:prstGeom>
          <a:solidFill>
            <a:schemeClr val="accent6">
              <a:alpha val="49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9607" y="4894070"/>
            <a:ext cx="833075" cy="184934"/>
          </a:xfrm>
          <a:prstGeom prst="rect">
            <a:avLst/>
          </a:prstGeom>
          <a:solidFill>
            <a:schemeClr val="accent6">
              <a:alpha val="49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02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Output: thermodynamics, </a:t>
            </a:r>
            <a:r>
              <a:rPr lang="en-US" b="1" dirty="0" smtClean="0"/>
              <a:t>td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417442"/>
            <a:ext cx="9144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# $Id: </a:t>
            </a:r>
            <a:r>
              <a:rPr lang="en-US" sz="1000" dirty="0" err="1">
                <a:latin typeface="Courier"/>
                <a:cs typeface="Courier"/>
              </a:rPr>
              <a:t>nrg.cc,v</a:t>
            </a:r>
            <a:r>
              <a:rPr lang="en-US" sz="1000" dirty="0">
                <a:latin typeface="Courier"/>
                <a:cs typeface="Courier"/>
              </a:rPr>
              <a:t> 1.31 2012/10/26 10:18:22 </a:t>
            </a:r>
            <a:r>
              <a:rPr lang="en-US" sz="1000" dirty="0" err="1">
                <a:latin typeface="Courier"/>
                <a:cs typeface="Courier"/>
              </a:rPr>
              <a:t>rokzitko</a:t>
            </a:r>
            <a:r>
              <a:rPr lang="en-US" sz="1000" dirty="0">
                <a:latin typeface="Courier"/>
                <a:cs typeface="Courier"/>
              </a:rPr>
              <a:t> </a:t>
            </a:r>
            <a:r>
              <a:rPr lang="en-US" sz="1000" dirty="0" err="1">
                <a:latin typeface="Courier"/>
                <a:cs typeface="Courier"/>
              </a:rPr>
              <a:t>Exp</a:t>
            </a:r>
            <a:r>
              <a:rPr lang="en-US" sz="1000" dirty="0">
                <a:latin typeface="Courier"/>
                <a:cs typeface="Courier"/>
              </a:rPr>
              <a:t> </a:t>
            </a:r>
            <a:r>
              <a:rPr lang="en-US" sz="1000" dirty="0" err="1">
                <a:latin typeface="Courier"/>
                <a:cs typeface="Courier"/>
              </a:rPr>
              <a:t>rokzitko</a:t>
            </a:r>
            <a:r>
              <a:rPr lang="en-US" sz="1000" dirty="0">
                <a:latin typeface="Courier"/>
                <a:cs typeface="Courier"/>
              </a:rPr>
              <a:t> $ QS</a:t>
            </a:r>
          </a:p>
          <a:p>
            <a:r>
              <a:rPr lang="en-US" sz="1000" dirty="0">
                <a:latin typeface="Courier"/>
                <a:cs typeface="Courier"/>
              </a:rPr>
              <a:t># disk=Y band=flat Lambda=2 z=1</a:t>
            </a:r>
          </a:p>
          <a:p>
            <a:r>
              <a:rPr lang="en-US" sz="1000" dirty="0">
                <a:latin typeface="Courier"/>
                <a:cs typeface="Courier"/>
              </a:rPr>
              <a:t># keep=5000 </a:t>
            </a:r>
            <a:r>
              <a:rPr lang="en-US" sz="1000" dirty="0" err="1">
                <a:latin typeface="Courier"/>
                <a:cs typeface="Courier"/>
              </a:rPr>
              <a:t>keepenergy</a:t>
            </a:r>
            <a:r>
              <a:rPr lang="en-US" sz="1000" dirty="0">
                <a:latin typeface="Courier"/>
                <a:cs typeface="Courier"/>
              </a:rPr>
              <a:t>=10 </a:t>
            </a:r>
            <a:r>
              <a:rPr lang="en-US" sz="1000" dirty="0" err="1">
                <a:latin typeface="Courier"/>
                <a:cs typeface="Courier"/>
              </a:rPr>
              <a:t>Nmax</a:t>
            </a:r>
            <a:r>
              <a:rPr lang="en-US" sz="1000" dirty="0">
                <a:latin typeface="Courier"/>
                <a:cs typeface="Courier"/>
              </a:rPr>
              <a:t>=66 channels=1 dots=1 </a:t>
            </a:r>
            <a:r>
              <a:rPr lang="en-US" sz="1000" dirty="0" err="1">
                <a:latin typeface="Courier"/>
                <a:cs typeface="Courier"/>
              </a:rPr>
              <a:t>betabar</a:t>
            </a:r>
            <a:r>
              <a:rPr lang="en-US" sz="1000" dirty="0">
                <a:latin typeface="Courier"/>
                <a:cs typeface="Courier"/>
              </a:rPr>
              <a:t>=1</a:t>
            </a:r>
          </a:p>
          <a:p>
            <a:r>
              <a:rPr lang="en-US" sz="1000" dirty="0">
                <a:latin typeface="Courier"/>
                <a:cs typeface="Courier"/>
              </a:rPr>
              <a:t>#           T       &lt;Sz^2&gt;          &lt;Q&gt;        &lt;Q^2&gt;          &lt;E&gt;        &lt;E^2&gt;            C            F            S </a:t>
            </a:r>
          </a:p>
          <a:p>
            <a:r>
              <a:rPr lang="en-US" sz="1000" dirty="0">
                <a:latin typeface="Courier"/>
                <a:cs typeface="Courier"/>
              </a:rPr>
              <a:t>      1.06066     0.250273            0     0.998733    0.0372928   0.00174929  0.000358537     -2.73512      2.77241 </a:t>
            </a:r>
          </a:p>
          <a:p>
            <a:r>
              <a:rPr lang="en-US" sz="1000" dirty="0">
                <a:latin typeface="Courier"/>
                <a:cs typeface="Courier"/>
              </a:rPr>
              <a:t>         0.75     0.342811 -2.38971e-17      1.36791     0.969774      1.43799     0.497526     -2.92227      3.89204 </a:t>
            </a:r>
          </a:p>
          <a:p>
            <a:r>
              <a:rPr lang="en-US" sz="1000" dirty="0">
                <a:latin typeface="Courier"/>
                <a:cs typeface="Courier"/>
              </a:rPr>
              <a:t>      0.53033     0.414585  8.91184e-17      1.65363      1.15726      2.52562      1.18637     -3.65375      4.81102 </a:t>
            </a:r>
          </a:p>
          <a:p>
            <a:r>
              <a:rPr lang="en-US" sz="1000" dirty="0">
                <a:latin typeface="Courier"/>
                <a:cs typeface="Courier"/>
              </a:rPr>
              <a:t>        0.375     0.455022   3.7147e-16      1.81343      1.87943      5.61993      2.08768     -3.53284      5.41226 </a:t>
            </a:r>
          </a:p>
          <a:p>
            <a:r>
              <a:rPr lang="en-US" sz="1000" dirty="0">
                <a:latin typeface="Courier"/>
                <a:cs typeface="Courier"/>
              </a:rPr>
              <a:t>     0.265165     0.471207 -9.43152e-17      1.87542      1.80704      6.10112      2.83573     -3.89572      5.70276 </a:t>
            </a:r>
          </a:p>
          <a:p>
            <a:r>
              <a:rPr lang="en-US" sz="1000" dirty="0">
                <a:latin typeface="Courier"/>
                <a:cs typeface="Courier"/>
              </a:rPr>
              <a:t>       0.1875     0.475324  -9.8978e-16        1.888      2.16353      7.87683      3.19596     -3.62524      5.78877 </a:t>
            </a:r>
          </a:p>
          <a:p>
            <a:r>
              <a:rPr lang="en-US" sz="1000" dirty="0">
                <a:latin typeface="Courier"/>
                <a:cs typeface="Courier"/>
              </a:rPr>
              <a:t>     0.132583     0.476624 -2.83157e-15      1.88772      1.91076      6.91681      3.26581     -3.89142      5.80218 </a:t>
            </a:r>
          </a:p>
          <a:p>
            <a:r>
              <a:rPr lang="en-US" sz="1000" dirty="0">
                <a:latin typeface="Courier"/>
                <a:cs typeface="Courier"/>
              </a:rPr>
              <a:t>      0.09375      0.47758 -5.60621e-15      1.88382      2.18488      8.04907      3.27538     -3.61793      5.80281 </a:t>
            </a:r>
          </a:p>
          <a:p>
            <a:r>
              <a:rPr lang="en-US" sz="1000" dirty="0">
                <a:latin typeface="Courier"/>
                <a:cs typeface="Courier"/>
              </a:rPr>
              <a:t>    0.0662913     0.478891 -7.23267e-15       1.8782      1.94711       7.0622      3.27096     -3.85433      5.80144 </a:t>
            </a:r>
          </a:p>
          <a:p>
            <a:r>
              <a:rPr lang="en-US" sz="1000" dirty="0">
                <a:latin typeface="Courier"/>
                <a:cs typeface="Courier"/>
              </a:rPr>
              <a:t>     0.046875     0.480536 -7.50049e-15      1.86956      2.20899      8.15927      3.27963     -3.58985      5.79884 </a:t>
            </a:r>
          </a:p>
          <a:p>
            <a:r>
              <a:rPr lang="en-US" sz="1000" dirty="0">
                <a:latin typeface="Courier"/>
                <a:cs typeface="Courier"/>
              </a:rPr>
              <a:t>    0.0331456     0.482907 -3.86627e-15      1.85772      1.99794      7.26981      3.27802     -3.79613      5.79407 </a:t>
            </a:r>
          </a:p>
          <a:p>
            <a:r>
              <a:rPr lang="en-US" sz="1000" dirty="0">
                <a:latin typeface="Courier"/>
                <a:cs typeface="Courier"/>
              </a:rPr>
              <a:t>    0.0234375     0.486071  8.91873e-15      1.84081      2.25118      8.36007      3.29226     -3.53571      5.78689 </a:t>
            </a:r>
          </a:p>
          <a:p>
            <a:r>
              <a:rPr lang="en-US" sz="1000" dirty="0">
                <a:latin typeface="Courier"/>
                <a:cs typeface="Courier"/>
              </a:rPr>
              <a:t>    0.0165728     0.490519   2.7768e-14      1.81792      2.06758      7.57761      3.30273     -3.70759      5.77517 </a:t>
            </a:r>
          </a:p>
          <a:p>
            <a:r>
              <a:rPr lang="en-US" sz="1000" dirty="0">
                <a:latin typeface="Courier"/>
                <a:cs typeface="Courier"/>
              </a:rPr>
              <a:t>    0.0117188     0.496412   5.0081e-14      1.78636      2.31348      8.68439      3.33222     -3.44287      5.75634 </a:t>
            </a:r>
          </a:p>
          <a:p>
            <a:r>
              <a:rPr lang="en-US" sz="1000" dirty="0">
                <a:latin typeface="Courier"/>
                <a:cs typeface="Courier"/>
              </a:rPr>
              <a:t>   0.00828641     0.504261  7.34783e-14      1.74507       2.1487      7.98583      3.36893      -3.5773        5.726 </a:t>
            </a:r>
          </a:p>
          <a:p>
            <a:r>
              <a:rPr lang="en-US" sz="1000" dirty="0">
                <a:latin typeface="Courier"/>
                <a:cs typeface="Courier"/>
              </a:rPr>
              <a:t>   0.00585938     0.514037  9.40466e-14      1.69217      2.37433      9.07244      3.43501     -3.30375      5.67808 </a:t>
            </a:r>
          </a:p>
          <a:p>
            <a:r>
              <a:rPr lang="en-US" sz="1000" dirty="0">
                <a:latin typeface="Courier"/>
                <a:cs typeface="Courier"/>
              </a:rPr>
              <a:t>    0.0041432     0.525532  1.06593e-13      1.62974      2.19753      8.33671      3.50756     -3.40808      5.60561 </a:t>
            </a:r>
          </a:p>
          <a:p>
            <a:r>
              <a:rPr lang="en-US" sz="1000" dirty="0">
                <a:latin typeface="Courier"/>
                <a:cs typeface="Courier"/>
              </a:rPr>
              <a:t>   0.00292969     0.537363  1.05941e-13      1.56276      2.36443       9.1721      3.58156     -3.14198      5.50641 </a:t>
            </a:r>
          </a:p>
          <a:p>
            <a:r>
              <a:rPr lang="en-US" sz="1000" dirty="0">
                <a:latin typeface="Courier"/>
                <a:cs typeface="Courier"/>
              </a:rPr>
              <a:t>    0.0020716     0.547672  8.82013e-14      1.50188       2.1434      8.19096      3.59678     -3.24663      5.39004 </a:t>
            </a:r>
          </a:p>
          <a:p>
            <a:r>
              <a:rPr lang="en-US" sz="1000" dirty="0">
                <a:latin typeface="Courier"/>
                <a:cs typeface="Courier"/>
              </a:rPr>
              <a:t>   0.00146484     0.554371  6.35151e-14      1.45639      2.25527      8.62897      3.54274     -3.02525      5.28052 </a:t>
            </a:r>
          </a:p>
          <a:p>
            <a:r>
              <a:rPr lang="en-US" sz="1000" dirty="0">
                <a:latin typeface="Courier"/>
                <a:cs typeface="Courier"/>
              </a:rPr>
              <a:t>    0.0010358     0.557172  3.90226e-14      1.42979      2.04731      7.62564      3.43417     -3.15395      5.20126 </a:t>
            </a:r>
          </a:p>
          <a:p>
            <a:r>
              <a:rPr lang="en-US" sz="1000" dirty="0">
                <a:latin typeface="Courier"/>
                <a:cs typeface="Courier"/>
              </a:rPr>
              <a:t>  0.000732422     0.557003  2.35007e-14      1.41647      2.17528      8.08395      3.35209     -2.98178      5.15707 </a:t>
            </a:r>
          </a:p>
          <a:p>
            <a:r>
              <a:rPr lang="en-US" sz="1000" dirty="0">
                <a:latin typeface="Courier"/>
                <a:cs typeface="Courier"/>
              </a:rPr>
              <a:t>    0.0005179     0.555377  1.01226e-14      1.41031      2.02307      7.39646      3.30365     -3.11228      5.13535 </a:t>
            </a:r>
          </a:p>
          <a:p>
            <a:r>
              <a:rPr lang="en-US" sz="1000" dirty="0">
                <a:latin typeface="Courier"/>
                <a:cs typeface="Courier"/>
              </a:rPr>
              <a:t>  0.000366211      0.55296  2.08221e-15      1.40669      2.15468      7.93408      3.29142     -2.96906      5.12375 </a:t>
            </a:r>
          </a:p>
          <a:p>
            <a:r>
              <a:rPr lang="en-US" sz="1000" dirty="0">
                <a:latin typeface="Courier"/>
                <a:cs typeface="Courier"/>
              </a:rPr>
              <a:t>   0.00025895     0.550169 -1.63703e-15      1.40468      2.03516      7.42282      3.28095     -3.08073      5.11589 </a:t>
            </a:r>
          </a:p>
          <a:p>
            <a:r>
              <a:rPr lang="en-US" sz="1000" dirty="0">
                <a:latin typeface="Courier"/>
                <a:cs typeface="Courier"/>
              </a:rPr>
              <a:t>  0.000183105      0.54694  1.71493e-15      1.40301      2.14669      7.88892      3.28064      -2.9629       5.1096 </a:t>
            </a:r>
          </a:p>
          <a:p>
            <a:r>
              <a:rPr lang="en-US" sz="1000" dirty="0">
                <a:latin typeface="Courier"/>
                <a:cs typeface="Courier"/>
              </a:rPr>
              <a:t>  0.000129475     0.543412  9.45343e-15      1.40215       2.0571      7.50807      3.27643     -3.04708      5.10417 </a:t>
            </a:r>
          </a:p>
          <a:p>
            <a:r>
              <a:rPr lang="en-US" sz="1000" dirty="0">
                <a:latin typeface="Courier"/>
                <a:cs typeface="Courier"/>
              </a:rPr>
              <a:t>  9.15527e-05     0.539392  1.66439e-14      1.40124      2.14047       7.8606      3.27899     -2.95829      5.09875 </a:t>
            </a:r>
          </a:p>
          <a:p>
            <a:r>
              <a:rPr lang="en-US" sz="1000" dirty="0">
                <a:latin typeface="Courier"/>
                <a:cs typeface="Courier"/>
              </a:rPr>
              <a:t>  6.47376e-05     0.534972  2.28651e-14      1.40089       2.0861      7.63009      3.27826     -3.00722      5.09333 </a:t>
            </a:r>
          </a:p>
          <a:p>
            <a:r>
              <a:rPr lang="en-US" sz="1000" dirty="0" smtClean="0">
                <a:latin typeface="Courier"/>
                <a:cs typeface="Courier"/>
              </a:rPr>
              <a:t> </a:t>
            </a:r>
            <a:endParaRPr lang="en-US" sz="1000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1382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temperature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00130" y="6509706"/>
            <a:ext cx="152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magnetization</a:t>
            </a:r>
            <a:endParaRPr lang="en-US" dirty="0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 flipV="1">
            <a:off x="1639849" y="6500460"/>
            <a:ext cx="160281" cy="19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92226" y="6472450"/>
            <a:ext cx="1455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heat capacity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149924" y="644779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entropy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949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Plotting with </a:t>
            </a:r>
            <a:r>
              <a:rPr lang="en-US" dirty="0" err="1" smtClean="0"/>
              <a:t>gnuplot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4413" y="1939047"/>
            <a:ext cx="89590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"/>
                <a:cs typeface="Courier"/>
              </a:rPr>
              <a:t>#!/bin/</a:t>
            </a:r>
            <a:r>
              <a:rPr lang="en-US" sz="2400" dirty="0" err="1">
                <a:latin typeface="Courier"/>
                <a:cs typeface="Courier"/>
              </a:rPr>
              <a:t>sh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 err="1">
                <a:latin typeface="Courier"/>
                <a:cs typeface="Courier"/>
              </a:rPr>
              <a:t>gnuplot</a:t>
            </a:r>
            <a:r>
              <a:rPr lang="en-US" sz="2400" dirty="0">
                <a:latin typeface="Courier"/>
                <a:cs typeface="Courier"/>
              </a:rPr>
              <a:t> --persist &lt;&lt;EOF</a:t>
            </a:r>
          </a:p>
          <a:p>
            <a:r>
              <a:rPr lang="en-US" sz="2400" dirty="0">
                <a:latin typeface="Courier"/>
                <a:cs typeface="Courier"/>
              </a:rPr>
              <a:t>set </a:t>
            </a:r>
            <a:r>
              <a:rPr lang="en-US" sz="2400" dirty="0" err="1">
                <a:latin typeface="Courier"/>
                <a:cs typeface="Courier"/>
              </a:rPr>
              <a:t>termoption</a:t>
            </a:r>
            <a:r>
              <a:rPr lang="en-US" sz="2400" dirty="0">
                <a:latin typeface="Courier"/>
                <a:cs typeface="Courier"/>
              </a:rPr>
              <a:t> </a:t>
            </a:r>
            <a:r>
              <a:rPr lang="en-US" sz="2400" dirty="0" err="1">
                <a:latin typeface="Courier"/>
                <a:cs typeface="Courier"/>
              </a:rPr>
              <a:t>enh</a:t>
            </a:r>
            <a:endParaRPr lang="en-US" sz="2400" dirty="0">
              <a:latin typeface="Courier"/>
              <a:cs typeface="Courier"/>
            </a:endParaRPr>
          </a:p>
          <a:p>
            <a:r>
              <a:rPr lang="en-US" sz="2400" dirty="0">
                <a:latin typeface="Courier"/>
                <a:cs typeface="Courier"/>
              </a:rPr>
              <a:t>set title "Single impurity Anderson model"</a:t>
            </a:r>
          </a:p>
          <a:p>
            <a:r>
              <a:rPr lang="en-US" sz="2400" dirty="0">
                <a:latin typeface="Courier"/>
                <a:cs typeface="Courier"/>
              </a:rPr>
              <a:t>set </a:t>
            </a:r>
            <a:r>
              <a:rPr lang="en-US" sz="2400" dirty="0" err="1">
                <a:latin typeface="Courier"/>
                <a:cs typeface="Courier"/>
              </a:rPr>
              <a:t>logscale</a:t>
            </a:r>
            <a:r>
              <a:rPr lang="en-US" sz="2400" dirty="0">
                <a:latin typeface="Courier"/>
                <a:cs typeface="Courier"/>
              </a:rPr>
              <a:t> x</a:t>
            </a:r>
          </a:p>
          <a:p>
            <a:r>
              <a:rPr lang="en-US" sz="2400" dirty="0">
                <a:latin typeface="Courier"/>
                <a:cs typeface="Courier"/>
              </a:rPr>
              <a:t>set format x '10^{%L}'</a:t>
            </a:r>
          </a:p>
          <a:p>
            <a:r>
              <a:rPr lang="en-US" sz="2400" dirty="0">
                <a:latin typeface="Courier"/>
                <a:cs typeface="Courier"/>
              </a:rPr>
              <a:t>set </a:t>
            </a:r>
            <a:r>
              <a:rPr lang="en-US" sz="2400" dirty="0" err="1">
                <a:latin typeface="Courier"/>
                <a:cs typeface="Courier"/>
              </a:rPr>
              <a:t>xlabel</a:t>
            </a:r>
            <a:r>
              <a:rPr lang="en-US" sz="2400" dirty="0">
                <a:latin typeface="Courier"/>
                <a:cs typeface="Courier"/>
              </a:rPr>
              <a:t> 'Temperature'</a:t>
            </a:r>
          </a:p>
          <a:p>
            <a:r>
              <a:rPr lang="en-US" sz="2400" dirty="0">
                <a:latin typeface="Courier"/>
                <a:cs typeface="Courier"/>
              </a:rPr>
              <a:t>set </a:t>
            </a:r>
            <a:r>
              <a:rPr lang="en-US" sz="2400" dirty="0" err="1">
                <a:latin typeface="Courier"/>
                <a:cs typeface="Courier"/>
              </a:rPr>
              <a:t>ylabel</a:t>
            </a:r>
            <a:r>
              <a:rPr lang="en-US" sz="2400" dirty="0">
                <a:latin typeface="Courier"/>
                <a:cs typeface="Courier"/>
              </a:rPr>
              <a:t> 'S(T)/</a:t>
            </a:r>
            <a:r>
              <a:rPr lang="en-US" sz="2400" dirty="0" err="1">
                <a:latin typeface="Courier"/>
                <a:cs typeface="Courier"/>
              </a:rPr>
              <a:t>k_B</a:t>
            </a:r>
            <a:r>
              <a:rPr lang="en-US" sz="2400" dirty="0">
                <a:latin typeface="Courier"/>
                <a:cs typeface="Courier"/>
              </a:rPr>
              <a:t>'</a:t>
            </a:r>
          </a:p>
          <a:p>
            <a:r>
              <a:rPr lang="en-US" sz="2400" dirty="0">
                <a:latin typeface="Courier"/>
                <a:cs typeface="Courier"/>
              </a:rPr>
              <a:t>plot 'td-</a:t>
            </a:r>
            <a:r>
              <a:rPr lang="en-US" sz="2400" dirty="0" err="1">
                <a:latin typeface="Courier"/>
                <a:cs typeface="Courier"/>
              </a:rPr>
              <a:t>S.dat</a:t>
            </a:r>
            <a:r>
              <a:rPr lang="en-US" sz="2400" dirty="0">
                <a:latin typeface="Courier"/>
                <a:cs typeface="Courier"/>
              </a:rPr>
              <a:t>' with </a:t>
            </a:r>
            <a:r>
              <a:rPr lang="en-US" sz="2400" dirty="0" err="1">
                <a:latin typeface="Courier"/>
                <a:cs typeface="Courier"/>
              </a:rPr>
              <a:t>lp</a:t>
            </a:r>
            <a:r>
              <a:rPr lang="en-US" sz="2400" dirty="0">
                <a:latin typeface="Courier"/>
                <a:cs typeface="Courier"/>
              </a:rPr>
              <a:t> title 'entropy'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4920" y="2321245"/>
            <a:ext cx="3891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plot window persists after </a:t>
            </a:r>
            <a:r>
              <a:rPr lang="en-US" dirty="0" err="1" smtClean="0"/>
              <a:t>gnuplot</a:t>
            </a:r>
            <a:r>
              <a:rPr lang="en-US" dirty="0" smtClean="0"/>
              <a:t> exits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5701" y="2740431"/>
            <a:ext cx="434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support for Greek characters, </a:t>
            </a:r>
            <a:r>
              <a:rPr lang="en-US" dirty="0" err="1" smtClean="0"/>
              <a:t>subscripts,etc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13070" y="3850040"/>
            <a:ext cx="2460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r>
              <a:rPr lang="en-US" baseline="30000" dirty="0" smtClean="0"/>
              <a:t>x</a:t>
            </a:r>
            <a:r>
              <a:rPr lang="en-US" dirty="0" smtClean="0"/>
              <a:t> notation for powers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5895" y="1417638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01_td/2a_plot-entropy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5785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262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604" y="69334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2a_plot-entropy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12397" y="2404153"/>
            <a:ext cx="628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8389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0" y="402319"/>
            <a:ext cx="9144000" cy="63134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604" y="69334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2a_plot-magnetic_susceptibility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23364" y="3711026"/>
            <a:ext cx="628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6313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What </a:t>
            </a:r>
            <a:r>
              <a:rPr lang="sl-SI" dirty="0" smtClean="0"/>
              <a:t>should we be computing</a:t>
            </a:r>
            <a:r>
              <a:rPr lang="sl-SI" dirty="0"/>
              <a:t>?</a:t>
            </a:r>
            <a:endParaRPr lang="en-US" dirty="0"/>
          </a:p>
        </p:txBody>
      </p:sp>
      <p:sp>
        <p:nvSpPr>
          <p:cNvPr id="7066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Impurity contribution to a thermodynamic quantity </a:t>
            </a:r>
            <a:r>
              <a:rPr lang="sl-SI" i="1"/>
              <a:t>o</a:t>
            </a:r>
            <a:endParaRPr lang="en-US" i="1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 flipV="1">
            <a:off x="3962400" y="37338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 flipH="1" flipV="1">
            <a:off x="5867400" y="3810000"/>
            <a:ext cx="609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2286000" y="4800600"/>
            <a:ext cx="2895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l-SI" sz="2400"/>
              <a:t>System with impurity</a:t>
            </a:r>
            <a:endParaRPr lang="en-US" sz="2400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486400" y="49530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l-SI" sz="2400"/>
              <a:t>Clean system</a:t>
            </a:r>
            <a:endParaRPr lang="en-US" sz="2400"/>
          </a:p>
        </p:txBody>
      </p:sp>
      <p:pic>
        <p:nvPicPr>
          <p:cNvPr id="7066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0"/>
            <a:ext cx="36290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68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943600"/>
            <a:ext cx="57912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4115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reference system: </a:t>
            </a:r>
            <a:br>
              <a:rPr lang="en-US" dirty="0" smtClean="0"/>
            </a:br>
            <a:r>
              <a:rPr lang="en-US" dirty="0" smtClean="0"/>
              <a:t>Wilson chain without any impurities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145244"/>
            <a:ext cx="8229600" cy="3980919"/>
          </a:xfrm>
        </p:spPr>
        <p:txBody>
          <a:bodyPr/>
          <a:lstStyle/>
          <a:p>
            <a:r>
              <a:rPr lang="en-US" dirty="0" smtClean="0"/>
              <a:t>Calculation for the impurity problem: </a:t>
            </a:r>
            <a:r>
              <a:rPr lang="en-US" b="1" dirty="0" smtClean="0"/>
              <a:t>01_td</a:t>
            </a:r>
          </a:p>
          <a:p>
            <a:r>
              <a:rPr lang="en-US" dirty="0" smtClean="0"/>
              <a:t>Reference calculation: </a:t>
            </a:r>
            <a:r>
              <a:rPr lang="en-US" b="1" dirty="0" smtClean="0"/>
              <a:t>01_td_0</a:t>
            </a:r>
          </a:p>
          <a:p>
            <a:r>
              <a:rPr lang="en-US" dirty="0" smtClean="0"/>
              <a:t>Taking the difference: </a:t>
            </a:r>
            <a:r>
              <a:rPr lang="en-US" b="1" dirty="0" smtClean="0"/>
              <a:t>01_td_imp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3458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240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9604" y="69334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01_td_0/2a_plot-entropy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85012" y="1800570"/>
            <a:ext cx="351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4610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1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604" y="69334"/>
            <a:ext cx="413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01_td_0/2a_plot-magnetic_susceptibility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85012" y="2380033"/>
            <a:ext cx="351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02962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1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5693" y="5083141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03415" y="2510835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804689" y="4064969"/>
            <a:ext cx="628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209604" y="69334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01_td_imp/2a_plot-entropy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79734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85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604" y="20018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01_td_imp/2a_plot-magnetic_susceptibility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35693" y="5083141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804689" y="4418912"/>
            <a:ext cx="628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?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56" y="1025743"/>
            <a:ext cx="4067934" cy="85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0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08" y="274638"/>
            <a:ext cx="90576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Z-averaging helps to recover the expected high-temperature </a:t>
            </a:r>
            <a:r>
              <a:rPr lang="en-US" dirty="0" err="1" smtClean="0"/>
              <a:t>asymptotics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643" y="1615635"/>
            <a:ext cx="158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02_td/1_zloop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89157" y="1576661"/>
            <a:ext cx="4201804" cy="5355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</a:t>
            </a:r>
            <a:r>
              <a:rPr lang="en-US" dirty="0" err="1">
                <a:latin typeface="Courier"/>
                <a:cs typeface="Courier"/>
              </a:rPr>
              <a:t>usr</a:t>
            </a:r>
            <a:r>
              <a:rPr lang="en-US" dirty="0">
                <a:latin typeface="Courier"/>
                <a:cs typeface="Courier"/>
              </a:rPr>
              <a:t>/bin/</a:t>
            </a:r>
            <a:r>
              <a:rPr lang="en-US" dirty="0" err="1">
                <a:latin typeface="Courier"/>
                <a:cs typeface="Courier"/>
              </a:rPr>
              <a:t>env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looper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#AUTOLOOP: </a:t>
            </a:r>
            <a:r>
              <a:rPr lang="en-US" dirty="0" err="1">
                <a:latin typeface="Courier"/>
                <a:cs typeface="Courier"/>
              </a:rPr>
              <a:t>nrginit</a:t>
            </a:r>
            <a:r>
              <a:rPr lang="en-US" dirty="0">
                <a:latin typeface="Courier"/>
                <a:cs typeface="Courier"/>
              </a:rPr>
              <a:t> ; </a:t>
            </a:r>
            <a:r>
              <a:rPr lang="en-US" dirty="0" err="1">
                <a:latin typeface="Courier"/>
                <a:cs typeface="Courier"/>
              </a:rPr>
              <a:t>nrgrun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smtClean="0">
                <a:latin typeface="Courier"/>
                <a:cs typeface="Courier"/>
              </a:rPr>
              <a:t>#OVERWRITE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@$z = 1/4; $z &lt;= 1; $z += 1/4</a:t>
            </a: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keep=5000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Gamma=0.0006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  <a:p>
            <a:endParaRPr lang="en-US" dirty="0">
              <a:latin typeface="Courier"/>
              <a:cs typeface="Couri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86774" y="1661801"/>
            <a:ext cx="2554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</a:t>
            </a:r>
            <a:r>
              <a:rPr lang="en-US" dirty="0" err="1" smtClean="0"/>
              <a:t>ooper</a:t>
            </a:r>
            <a:r>
              <a:rPr lang="en-US" dirty="0" smtClean="0"/>
              <a:t> is a script bundled </a:t>
            </a:r>
            <a:br>
              <a:rPr lang="en-US" dirty="0" smtClean="0"/>
            </a:br>
            <a:r>
              <a:rPr lang="en-US" dirty="0" smtClean="0"/>
              <a:t>with NRG Ljubljana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650803" y="1590354"/>
            <a:ext cx="4201804" cy="948795"/>
          </a:xfrm>
          <a:prstGeom prst="rect">
            <a:avLst/>
          </a:prstGeom>
          <a:solidFill>
            <a:schemeClr val="accent6">
              <a:alpha val="24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50803" y="3526091"/>
            <a:ext cx="4240158" cy="579462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71720" y="3526091"/>
            <a:ext cx="2317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is essentially a </a:t>
            </a:r>
            <a:r>
              <a:rPr lang="en-US" i="1" dirty="0" smtClean="0"/>
              <a:t>for</a:t>
            </a:r>
          </a:p>
          <a:p>
            <a:r>
              <a:rPr lang="en-US" dirty="0" smtClean="0"/>
              <a:t>loop using </a:t>
            </a:r>
            <a:r>
              <a:rPr lang="en-US" dirty="0" err="1" smtClean="0"/>
              <a:t>perl</a:t>
            </a:r>
            <a:r>
              <a:rPr lang="en-US" dirty="0" smtClean="0"/>
              <a:t> syntax!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3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6571"/>
          </a:xfrm>
        </p:spPr>
        <p:txBody>
          <a:bodyPr/>
          <a:lstStyle/>
          <a:p>
            <a:r>
              <a:rPr lang="en-US" dirty="0" err="1" smtClean="0"/>
              <a:t>Postprocessing</a:t>
            </a:r>
            <a:r>
              <a:rPr lang="en-US" dirty="0" smtClean="0"/>
              <a:t> tools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3129" y="1194547"/>
            <a:ext cx="62304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#!/bin/</a:t>
            </a:r>
            <a:r>
              <a:rPr lang="en-US" dirty="0" err="1">
                <a:latin typeface="Courier"/>
                <a:cs typeface="Courier"/>
              </a:rPr>
              <a:t>sh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Gather </a:t>
            </a:r>
            <a:r>
              <a:rPr lang="en-US" dirty="0" err="1">
                <a:latin typeface="Courier"/>
                <a:cs typeface="Courier"/>
              </a:rPr>
              <a:t>therodynamics</a:t>
            </a:r>
            <a:r>
              <a:rPr lang="en-US" dirty="0">
                <a:latin typeface="Courier"/>
                <a:cs typeface="Courier"/>
              </a:rPr>
              <a:t> results -&gt; </a:t>
            </a:r>
            <a:r>
              <a:rPr lang="en-US" dirty="0" err="1">
                <a:latin typeface="Courier"/>
                <a:cs typeface="Courier"/>
              </a:rPr>
              <a:t>td.dat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gathertd_nosrt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Average over z: </a:t>
            </a:r>
            <a:r>
              <a:rPr lang="en-US" dirty="0" err="1">
                <a:latin typeface="Courier"/>
                <a:cs typeface="Courier"/>
              </a:rPr>
              <a:t>td.dat</a:t>
            </a:r>
            <a:r>
              <a:rPr lang="en-US" dirty="0">
                <a:latin typeface="Courier"/>
                <a:cs typeface="Courier"/>
              </a:rPr>
              <a:t> -&gt; td-</a:t>
            </a:r>
            <a:r>
              <a:rPr lang="en-US" dirty="0" err="1">
                <a:latin typeface="Courier"/>
                <a:cs typeface="Courier"/>
              </a:rPr>
              <a:t>avg.dat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tdavg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-</a:t>
            </a:r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c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473" y="827021"/>
            <a:ext cx="3861849" cy="377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02_td/2_proc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251232" y="3684357"/>
            <a:ext cx="8229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#!/bin/</a:t>
            </a:r>
            <a:r>
              <a:rPr lang="en-US" dirty="0" err="1">
                <a:latin typeface="Courier"/>
                <a:cs typeface="Courier"/>
              </a:rPr>
              <a:t>sh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Copy the results and reference results</a:t>
            </a:r>
          </a:p>
          <a:p>
            <a:r>
              <a:rPr lang="en-US" dirty="0" err="1">
                <a:latin typeface="Courier"/>
                <a:cs typeface="Courier"/>
              </a:rPr>
              <a:t>cp</a:t>
            </a:r>
            <a:r>
              <a:rPr lang="en-US" dirty="0">
                <a:latin typeface="Courier"/>
                <a:cs typeface="Courier"/>
              </a:rPr>
              <a:t> ../02_td/</a:t>
            </a:r>
            <a:r>
              <a:rPr lang="en-US" dirty="0" err="1">
                <a:latin typeface="Courier"/>
                <a:cs typeface="Courier"/>
              </a:rPr>
              <a:t>td.dat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latin typeface="Courier"/>
                <a:cs typeface="Courier"/>
              </a:rPr>
              <a:t>td.dat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cp</a:t>
            </a:r>
            <a:r>
              <a:rPr lang="en-US" dirty="0">
                <a:latin typeface="Courier"/>
                <a:cs typeface="Courier"/>
              </a:rPr>
              <a:t> ../02_td_0/</a:t>
            </a:r>
            <a:r>
              <a:rPr lang="en-US" dirty="0" err="1">
                <a:latin typeface="Courier"/>
                <a:cs typeface="Courier"/>
              </a:rPr>
              <a:t>td.dat</a:t>
            </a:r>
            <a:r>
              <a:rPr lang="en-US" dirty="0">
                <a:latin typeface="Courier"/>
                <a:cs typeface="Courier"/>
              </a:rPr>
              <a:t> td-</a:t>
            </a:r>
            <a:r>
              <a:rPr lang="en-US" dirty="0" err="1">
                <a:latin typeface="Courier"/>
                <a:cs typeface="Courier"/>
              </a:rPr>
              <a:t>ref.dat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Average over z: </a:t>
            </a:r>
            <a:r>
              <a:rPr lang="en-US" dirty="0" err="1">
                <a:latin typeface="Courier"/>
                <a:cs typeface="Courier"/>
              </a:rPr>
              <a:t>td.dat</a:t>
            </a:r>
            <a:r>
              <a:rPr lang="en-US" dirty="0">
                <a:latin typeface="Courier"/>
                <a:cs typeface="Courier"/>
              </a:rPr>
              <a:t> &amp; td-</a:t>
            </a:r>
            <a:r>
              <a:rPr lang="en-US" dirty="0" err="1">
                <a:latin typeface="Courier"/>
                <a:cs typeface="Courier"/>
              </a:rPr>
              <a:t>ref.dat</a:t>
            </a:r>
            <a:r>
              <a:rPr lang="en-US" dirty="0">
                <a:latin typeface="Courier"/>
                <a:cs typeface="Courier"/>
              </a:rPr>
              <a:t> -&gt; td-</a:t>
            </a:r>
            <a:r>
              <a:rPr lang="en-US" dirty="0" err="1">
                <a:latin typeface="Courier"/>
                <a:cs typeface="Courier"/>
              </a:rPr>
              <a:t>avg.dat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tdavg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-c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# Split according to the columns</a:t>
            </a:r>
          </a:p>
          <a:p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report td-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avg.dat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td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473" y="3349287"/>
            <a:ext cx="3861849" cy="377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02_td_imp/</a:t>
            </a:r>
            <a:r>
              <a:rPr lang="en-US" b="1" dirty="0"/>
              <a:t>1</a:t>
            </a:r>
            <a:r>
              <a:rPr lang="en-US" b="1" dirty="0" smtClean="0"/>
              <a:t>_proc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9238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45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45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45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9604" y="69334"/>
            <a:ext cx="2890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02_td_imp/2a_plot-entropy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35693" y="5083141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3851304" y="2523164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6650142" y="994369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8492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85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9604" y="20018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02_td_imp/2a_plot-magnetic_susceptibility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48446" y="4002642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6835087" y="2350558"/>
            <a:ext cx="957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OK!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224" y="3801105"/>
            <a:ext cx="4207685" cy="6173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003" y="4426528"/>
            <a:ext cx="1393493" cy="56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411" y="5107759"/>
            <a:ext cx="4225498" cy="36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1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710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3467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02_td_imp/2a_plot</a:t>
            </a:r>
            <a:r>
              <a:rPr lang="en-US" b="1" dirty="0" smtClean="0"/>
              <a:t>-heat_capacity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479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"/>
            <a:ext cx="9144000" cy="62350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4147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02_td_imp/2a_plot</a:t>
            </a:r>
            <a:r>
              <a:rPr lang="en-US" b="1" dirty="0" smtClean="0"/>
              <a:t>-charge_susceptibility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133" y="976380"/>
            <a:ext cx="48768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95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7706"/>
          </a:xfrm>
        </p:spPr>
        <p:txBody>
          <a:bodyPr/>
          <a:lstStyle/>
          <a:p>
            <a:r>
              <a:rPr lang="en-US" dirty="0" smtClean="0"/>
              <a:t>Try increasing the parameter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=</a:t>
            </a:r>
            <a:r>
              <a:rPr lang="en-US" dirty="0" err="1" smtClean="0">
                <a:latin typeface="Symbol" charset="2"/>
                <a:cs typeface="Symbol" charset="2"/>
              </a:rPr>
              <a:t>e</a:t>
            </a:r>
            <a:r>
              <a:rPr lang="en-US" dirty="0" err="1" smtClean="0"/>
              <a:t>+U</a:t>
            </a:r>
            <a:r>
              <a:rPr lang="en-US" dirty="0" smtClean="0"/>
              <a:t>/2. What happens when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&gt;U/2?</a:t>
            </a:r>
          </a:p>
          <a:p>
            <a:r>
              <a:rPr lang="en-US" dirty="0" smtClean="0"/>
              <a:t>Try increasing the parameter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. What happens when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&gt;U/</a:t>
            </a:r>
            <a:r>
              <a:rPr lang="en-US" dirty="0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?</a:t>
            </a:r>
          </a:p>
          <a:p>
            <a:r>
              <a:rPr lang="en-US" dirty="0" smtClean="0"/>
              <a:t>Decrease systematically </a:t>
            </a:r>
            <a:r>
              <a:rPr lang="en-US" dirty="0" err="1" smtClean="0"/>
              <a:t>keepenergy</a:t>
            </a:r>
            <a:r>
              <a:rPr lang="en-US" dirty="0" smtClean="0"/>
              <a:t> from 10 to small values. How does the quality of the results deteriorate?</a:t>
            </a:r>
          </a:p>
          <a:p>
            <a:r>
              <a:rPr lang="en-US" dirty="0" smtClean="0"/>
              <a:t>Increase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 (to 4, then to 8). Try to do the </a:t>
            </a:r>
            <a:r>
              <a:rPr lang="en-US" i="1" dirty="0" smtClean="0"/>
              <a:t>z</a:t>
            </a:r>
            <a:r>
              <a:rPr lang="en-US" dirty="0" smtClean="0"/>
              <a:t>-averaging with a different number of </a:t>
            </a:r>
            <a:r>
              <a:rPr lang="en-US" i="1" dirty="0" smtClean="0"/>
              <a:t>z</a:t>
            </a:r>
            <a:r>
              <a:rPr lang="en-US" dirty="0" smtClean="0"/>
              <a:t> values.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97700" y="2209800"/>
            <a:ext cx="529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1a1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997700" y="3289300"/>
            <a:ext cx="53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1a2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994319" y="6298574"/>
            <a:ext cx="53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1a4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97700" y="4952374"/>
            <a:ext cx="53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69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the symmetry type from QS to QSZ. How much slower is the calculation?</a:t>
            </a:r>
          </a:p>
          <a:p>
            <a:r>
              <a:rPr lang="en-US" dirty="0" smtClean="0"/>
              <a:t>Try redoing the calculations with different discretization schemes (Z, C, Y). How much do the results differ?</a:t>
            </a:r>
          </a:p>
          <a:p>
            <a:r>
              <a:rPr lang="en-US" dirty="0" smtClean="0"/>
              <a:t>Verify the formula for T</a:t>
            </a:r>
            <a:r>
              <a:rPr lang="en-US" baseline="-25000" dirty="0" smtClean="0"/>
              <a:t>K</a:t>
            </a:r>
            <a:r>
              <a:rPr lang="en-US" dirty="0" smtClean="0"/>
              <a:t>, by performing the calculation for a range of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and plotting </a:t>
            </a:r>
            <a:r>
              <a:rPr lang="en-US" dirty="0" err="1" smtClean="0"/>
              <a:t>lnT</a:t>
            </a:r>
            <a:r>
              <a:rPr lang="en-US" baseline="-25000" dirty="0" err="1" smtClean="0"/>
              <a:t>K</a:t>
            </a:r>
            <a:r>
              <a:rPr lang="en-US" dirty="0" smtClean="0"/>
              <a:t> vs.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97700" y="5537200"/>
            <a:ext cx="53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1a2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30305" y="2298700"/>
            <a:ext cx="532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1a5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0370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14"/>
            <a:ext cx="8229600" cy="1143000"/>
          </a:xfrm>
        </p:spPr>
        <p:txBody>
          <a:bodyPr/>
          <a:lstStyle/>
          <a:p>
            <a:r>
              <a:rPr lang="en-US" dirty="0" smtClean="0"/>
              <a:t>Expectation values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8347" y="1490165"/>
            <a:ext cx="5611128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#!/</a:t>
            </a:r>
            <a:r>
              <a:rPr lang="en-US" sz="1600" dirty="0" err="1"/>
              <a:t>usr</a:t>
            </a:r>
            <a:r>
              <a:rPr lang="en-US" sz="1600" dirty="0"/>
              <a:t>/bin/</a:t>
            </a:r>
            <a:r>
              <a:rPr lang="en-US" sz="1600" dirty="0" err="1"/>
              <a:t>env</a:t>
            </a:r>
            <a:r>
              <a:rPr lang="en-US" sz="1600" dirty="0"/>
              <a:t> </a:t>
            </a:r>
            <a:r>
              <a:rPr lang="en-US" sz="1600" dirty="0" err="1"/>
              <a:t>looper</a:t>
            </a:r>
            <a:endParaRPr lang="en-US" sz="1600" dirty="0"/>
          </a:p>
          <a:p>
            <a:r>
              <a:rPr lang="en-US" sz="1600" dirty="0"/>
              <a:t>#AUTOLOOP: </a:t>
            </a:r>
            <a:r>
              <a:rPr lang="en-US" sz="1600" dirty="0" err="1"/>
              <a:t>nrginit</a:t>
            </a:r>
            <a:r>
              <a:rPr lang="en-US" sz="1600" dirty="0"/>
              <a:t> ; </a:t>
            </a:r>
            <a:r>
              <a:rPr lang="en-US" sz="1600" dirty="0" err="1"/>
              <a:t>nrgrun</a:t>
            </a:r>
            <a:endParaRPr lang="en-US" sz="1600" dirty="0"/>
          </a:p>
          <a:p>
            <a:r>
              <a:rPr lang="en-US" sz="1600" dirty="0"/>
              <a:t>#OVERWRITE</a:t>
            </a:r>
          </a:p>
          <a:p>
            <a:endParaRPr lang="en-US" sz="1600" dirty="0"/>
          </a:p>
          <a:p>
            <a:r>
              <a:rPr lang="en-US" sz="1600" dirty="0"/>
              <a:t>[</a:t>
            </a:r>
            <a:r>
              <a:rPr lang="en-US" sz="1600" dirty="0" err="1"/>
              <a:t>param</a:t>
            </a:r>
            <a:r>
              <a:rPr lang="en-US" sz="1600" dirty="0"/>
              <a:t>]</a:t>
            </a:r>
          </a:p>
          <a:p>
            <a:r>
              <a:rPr lang="en-US" sz="1600" dirty="0" err="1"/>
              <a:t>symtype</a:t>
            </a:r>
            <a:r>
              <a:rPr lang="en-US" sz="1600" dirty="0"/>
              <a:t>=QS</a:t>
            </a:r>
          </a:p>
          <a:p>
            <a:r>
              <a:rPr lang="en-US" sz="1600" dirty="0"/>
              <a:t>discretization=Z</a:t>
            </a:r>
          </a:p>
          <a:p>
            <a:r>
              <a:rPr lang="en-US" sz="1600" dirty="0"/>
              <a:t>@$z = 1/4; $z &lt;= 1; $z += 1/4</a:t>
            </a:r>
          </a:p>
          <a:p>
            <a:r>
              <a:rPr lang="en-US" sz="1600" dirty="0"/>
              <a:t>z=$z</a:t>
            </a:r>
          </a:p>
          <a:p>
            <a:r>
              <a:rPr lang="en-US" sz="1600" dirty="0"/>
              <a:t># We may increase Lambda for this calculation</a:t>
            </a:r>
          </a:p>
          <a:p>
            <a:r>
              <a:rPr lang="en-US" sz="1600" dirty="0"/>
              <a:t>Lambda=3</a:t>
            </a:r>
          </a:p>
          <a:p>
            <a:r>
              <a:rPr lang="en-US" sz="1600" dirty="0" err="1"/>
              <a:t>Tmin</a:t>
            </a:r>
            <a:r>
              <a:rPr lang="en-US" sz="1600" dirty="0"/>
              <a:t>=1e-10</a:t>
            </a:r>
          </a:p>
          <a:p>
            <a:r>
              <a:rPr lang="en-US" sz="1600" dirty="0" err="1"/>
              <a:t>keepenergy</a:t>
            </a:r>
            <a:r>
              <a:rPr lang="en-US" sz="1600" dirty="0"/>
              <a:t>=10</a:t>
            </a:r>
          </a:p>
          <a:p>
            <a:r>
              <a:rPr lang="en-US" sz="1600" dirty="0"/>
              <a:t>keep=5000</a:t>
            </a:r>
          </a:p>
          <a:p>
            <a:endParaRPr lang="en-US" sz="1600" dirty="0"/>
          </a:p>
          <a:p>
            <a:r>
              <a:rPr lang="en-US" sz="1600" dirty="0"/>
              <a:t>model=SIAM</a:t>
            </a:r>
          </a:p>
          <a:p>
            <a:r>
              <a:rPr lang="en-US" sz="1600" dirty="0"/>
              <a:t>U=0.01</a:t>
            </a:r>
          </a:p>
          <a:p>
            <a:r>
              <a:rPr lang="en-US" sz="1600" dirty="0"/>
              <a:t>Gamma=0.0006</a:t>
            </a:r>
          </a:p>
          <a:p>
            <a:r>
              <a:rPr lang="en-US" sz="1600" dirty="0"/>
              <a:t>delta=0</a:t>
            </a:r>
          </a:p>
          <a:p>
            <a:endParaRPr lang="en-US" sz="1600" dirty="0"/>
          </a:p>
          <a:p>
            <a:r>
              <a:rPr lang="en-US" sz="1600" dirty="0"/>
              <a:t>ops=</a:t>
            </a:r>
            <a:r>
              <a:rPr lang="en-US" sz="1600" dirty="0" err="1"/>
              <a:t>n_d</a:t>
            </a:r>
            <a:r>
              <a:rPr lang="en-US" sz="1600" dirty="0"/>
              <a:t> n_d^2 </a:t>
            </a:r>
            <a:r>
              <a:rPr lang="en-US" sz="1600" dirty="0" err="1"/>
              <a:t>n_d_ud</a:t>
            </a:r>
            <a:r>
              <a:rPr lang="en-US" sz="1600" dirty="0"/>
              <a:t> </a:t>
            </a:r>
            <a:r>
              <a:rPr lang="en-US" sz="1600" dirty="0" err="1"/>
              <a:t>flm</a:t>
            </a:r>
            <a:r>
              <a:rPr lang="en-US" sz="1600" dirty="0"/>
              <a:t> hop0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6336442"/>
            <a:ext cx="3054614" cy="416703"/>
          </a:xfrm>
          <a:prstGeom prst="rect">
            <a:avLst/>
          </a:prstGeom>
          <a:solidFill>
            <a:schemeClr val="accent5">
              <a:alpha val="41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28316" y="1120833"/>
            <a:ext cx="31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03_expv_siam/1_zloop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56921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29" y="274638"/>
            <a:ext cx="8863767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Output: expectation values vs. T, </a:t>
            </a:r>
            <a:r>
              <a:rPr lang="en-US" sz="4000" b="1" dirty="0" smtClean="0"/>
              <a:t>custom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-21963" y="1429723"/>
            <a:ext cx="9188596" cy="5401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Courier"/>
                <a:cs typeface="Courier"/>
              </a:rPr>
              <a:t># $Id: </a:t>
            </a:r>
            <a:r>
              <a:rPr lang="en-US" sz="1500" dirty="0" err="1">
                <a:latin typeface="Courier"/>
                <a:cs typeface="Courier"/>
              </a:rPr>
              <a:t>nrg.cc,v</a:t>
            </a:r>
            <a:r>
              <a:rPr lang="en-US" sz="1500" dirty="0">
                <a:latin typeface="Courier"/>
                <a:cs typeface="Courier"/>
              </a:rPr>
              <a:t> 1.31 2012/10/26 10:18:22 </a:t>
            </a:r>
            <a:r>
              <a:rPr lang="en-US" sz="1500" dirty="0" err="1">
                <a:latin typeface="Courier"/>
                <a:cs typeface="Courier"/>
              </a:rPr>
              <a:t>rokzitko</a:t>
            </a:r>
            <a:r>
              <a:rPr lang="en-US" sz="1500" dirty="0">
                <a:latin typeface="Courier"/>
                <a:cs typeface="Courier"/>
              </a:rPr>
              <a:t> </a:t>
            </a:r>
            <a:r>
              <a:rPr lang="en-US" sz="1500" dirty="0" err="1">
                <a:latin typeface="Courier"/>
                <a:cs typeface="Courier"/>
              </a:rPr>
              <a:t>Exp</a:t>
            </a:r>
            <a:r>
              <a:rPr lang="en-US" sz="1500" dirty="0">
                <a:latin typeface="Courier"/>
                <a:cs typeface="Courier"/>
              </a:rPr>
              <a:t> </a:t>
            </a:r>
            <a:r>
              <a:rPr lang="en-US" sz="1500" dirty="0" err="1">
                <a:latin typeface="Courier"/>
                <a:cs typeface="Courier"/>
              </a:rPr>
              <a:t>rokzitko</a:t>
            </a:r>
            <a:r>
              <a:rPr lang="en-US" sz="1500" dirty="0">
                <a:latin typeface="Courier"/>
                <a:cs typeface="Courier"/>
              </a:rPr>
              <a:t> $ QS</a:t>
            </a:r>
          </a:p>
          <a:p>
            <a:r>
              <a:rPr lang="en-US" sz="1500" dirty="0">
                <a:latin typeface="Courier"/>
                <a:cs typeface="Courier"/>
              </a:rPr>
              <a:t># disk=Z band=flat Lambda=3 z=0.25</a:t>
            </a:r>
          </a:p>
          <a:p>
            <a:r>
              <a:rPr lang="en-US" sz="1500" dirty="0">
                <a:latin typeface="Courier"/>
                <a:cs typeface="Courier"/>
              </a:rPr>
              <a:t># keep=5000 </a:t>
            </a:r>
            <a:r>
              <a:rPr lang="en-US" sz="1500" dirty="0" err="1">
                <a:latin typeface="Courier"/>
                <a:cs typeface="Courier"/>
              </a:rPr>
              <a:t>keepenergy</a:t>
            </a:r>
            <a:r>
              <a:rPr lang="en-US" sz="1500" dirty="0">
                <a:latin typeface="Courier"/>
                <a:cs typeface="Courier"/>
              </a:rPr>
              <a:t>=10 </a:t>
            </a:r>
            <a:r>
              <a:rPr lang="en-US" sz="1500" dirty="0" err="1">
                <a:latin typeface="Courier"/>
                <a:cs typeface="Courier"/>
              </a:rPr>
              <a:t>Nmax</a:t>
            </a:r>
            <a:r>
              <a:rPr lang="en-US" sz="1500" dirty="0">
                <a:latin typeface="Courier"/>
                <a:cs typeface="Courier"/>
              </a:rPr>
              <a:t>=43 channels=1 dots=1 </a:t>
            </a:r>
            <a:r>
              <a:rPr lang="en-US" sz="1500" dirty="0" err="1">
                <a:latin typeface="Courier"/>
                <a:cs typeface="Courier"/>
              </a:rPr>
              <a:t>betabar</a:t>
            </a:r>
            <a:r>
              <a:rPr lang="en-US" sz="1500" dirty="0">
                <a:latin typeface="Courier"/>
                <a:cs typeface="Courier"/>
              </a:rPr>
              <a:t>=1</a:t>
            </a:r>
          </a:p>
          <a:p>
            <a:r>
              <a:rPr lang="en-US" sz="1500" dirty="0">
                <a:latin typeface="Courier"/>
                <a:cs typeface="Courier"/>
              </a:rPr>
              <a:t>#           1            2            3            4            5            6 </a:t>
            </a:r>
          </a:p>
          <a:p>
            <a:r>
              <a:rPr lang="en-US" sz="1500" dirty="0">
                <a:latin typeface="Courier"/>
                <a:cs typeface="Courier"/>
              </a:rPr>
              <a:t>#           T          </a:t>
            </a:r>
            <a:r>
              <a:rPr lang="en-US" sz="1500" dirty="0" err="1">
                <a:latin typeface="Courier"/>
                <a:cs typeface="Courier"/>
              </a:rPr>
              <a:t>flm</a:t>
            </a:r>
            <a:r>
              <a:rPr lang="en-US" sz="1500" dirty="0">
                <a:latin typeface="Courier"/>
                <a:cs typeface="Courier"/>
              </a:rPr>
              <a:t>         hop0          </a:t>
            </a:r>
            <a:r>
              <a:rPr lang="en-US" sz="1500" dirty="0" err="1">
                <a:latin typeface="Courier"/>
                <a:cs typeface="Courier"/>
              </a:rPr>
              <a:t>n_d</a:t>
            </a:r>
            <a:r>
              <a:rPr lang="en-US" sz="1500" dirty="0">
                <a:latin typeface="Courier"/>
                <a:cs typeface="Courier"/>
              </a:rPr>
              <a:t>        n_d^2       </a:t>
            </a:r>
            <a:r>
              <a:rPr lang="en-US" sz="1500" dirty="0" err="1">
                <a:latin typeface="Courier"/>
                <a:cs typeface="Courier"/>
              </a:rPr>
              <a:t>n_d_ud</a:t>
            </a:r>
            <a:r>
              <a:rPr lang="en-US" sz="1500" dirty="0">
                <a:latin typeface="Courier"/>
                <a:cs typeface="Courier"/>
              </a:rPr>
              <a:t> </a:t>
            </a:r>
          </a:p>
          <a:p>
            <a:r>
              <a:rPr lang="en-US" sz="1500" dirty="0">
                <a:latin typeface="Courier"/>
                <a:cs typeface="Courier"/>
              </a:rPr>
              <a:t>      2.39588     0.500522  -0.00815732            1      1.49948     0.249739 </a:t>
            </a:r>
          </a:p>
          <a:p>
            <a:r>
              <a:rPr lang="en-US" sz="1500" dirty="0">
                <a:latin typeface="Courier"/>
                <a:cs typeface="Courier"/>
              </a:rPr>
              <a:t>      1.38326     0.500904   -0.0139248            1       1.4991     0.249548 </a:t>
            </a:r>
          </a:p>
          <a:p>
            <a:r>
              <a:rPr lang="en-US" sz="1500" dirty="0">
                <a:latin typeface="Courier"/>
                <a:cs typeface="Courier"/>
              </a:rPr>
              <a:t>     0.798628     0.501565   -0.0234987            1      1.49844     0.249218 </a:t>
            </a:r>
          </a:p>
          <a:p>
            <a:r>
              <a:rPr lang="en-US" sz="1500" dirty="0">
                <a:latin typeface="Courier"/>
                <a:cs typeface="Courier"/>
              </a:rPr>
              <a:t>     0.461088     0.502712   -0.0380832            1      1.49729     0.248644 </a:t>
            </a:r>
          </a:p>
          <a:p>
            <a:r>
              <a:rPr lang="en-US" sz="1500" dirty="0">
                <a:latin typeface="Courier"/>
                <a:cs typeface="Courier"/>
              </a:rPr>
              <a:t>     0.266209     0.504689   -0.0574889            1      1.49531     0.247655 </a:t>
            </a:r>
          </a:p>
          <a:p>
            <a:r>
              <a:rPr lang="en-US" sz="1500" dirty="0">
                <a:latin typeface="Courier"/>
                <a:cs typeface="Courier"/>
              </a:rPr>
              <a:t>     0.153696     0.508127   -0.0790268            1      1.49187     0.245937 </a:t>
            </a:r>
          </a:p>
          <a:p>
            <a:r>
              <a:rPr lang="en-US" sz="1500" dirty="0">
                <a:latin typeface="Courier"/>
                <a:cs typeface="Courier"/>
              </a:rPr>
              <a:t>    0.0887365     0.514001    -0.100339            1        1.486        0.243 </a:t>
            </a:r>
          </a:p>
          <a:p>
            <a:r>
              <a:rPr lang="en-US" sz="1500" dirty="0">
                <a:latin typeface="Courier"/>
                <a:cs typeface="Courier"/>
              </a:rPr>
              <a:t>     0.051232     0.524112    -0.121695            1      1.47589     0.237944 </a:t>
            </a:r>
          </a:p>
          <a:p>
            <a:r>
              <a:rPr lang="en-US" sz="1500" dirty="0">
                <a:latin typeface="Courier"/>
                <a:cs typeface="Courier"/>
              </a:rPr>
              <a:t>    0.0295788     0.541309    -0.142702            1      1.45869     0.229346 </a:t>
            </a:r>
          </a:p>
          <a:p>
            <a:r>
              <a:rPr lang="en-US" sz="1500" dirty="0">
                <a:latin typeface="Courier"/>
                <a:cs typeface="Courier"/>
              </a:rPr>
              <a:t>    0.0170773     0.570167     -0.16338            1      1.42983     0.214916 </a:t>
            </a:r>
          </a:p>
          <a:p>
            <a:r>
              <a:rPr lang="en-US" sz="1500" dirty="0">
                <a:latin typeface="Courier"/>
                <a:cs typeface="Courier"/>
              </a:rPr>
              <a:t>   0.00985961     0.616671      -0.1828            1      1.38333     0.191665 </a:t>
            </a:r>
          </a:p>
          <a:p>
            <a:r>
              <a:rPr lang="en-US" sz="1500" dirty="0">
                <a:latin typeface="Courier"/>
                <a:cs typeface="Courier"/>
              </a:rPr>
              <a:t>   0.00569245     0.686505    -0.199825            1      1.31349     0.156747 </a:t>
            </a:r>
          </a:p>
          <a:p>
            <a:r>
              <a:rPr lang="en-US" sz="1500" dirty="0">
                <a:latin typeface="Courier"/>
                <a:cs typeface="Courier"/>
              </a:rPr>
              <a:t>   0.00328654      0.77532    -0.211715            1      1.22468      0.11234 </a:t>
            </a:r>
          </a:p>
          <a:p>
            <a:r>
              <a:rPr lang="en-US" sz="1500" dirty="0">
                <a:latin typeface="Courier"/>
                <a:cs typeface="Courier"/>
              </a:rPr>
              <a:t>   0.00189748     0.856776    -0.216771            1      1.14322    0.0716121 </a:t>
            </a:r>
          </a:p>
          <a:p>
            <a:r>
              <a:rPr lang="en-US" sz="1500" dirty="0">
                <a:latin typeface="Courier"/>
                <a:cs typeface="Courier"/>
              </a:rPr>
              <a:t>   0.00109551     0.901107    -0.216847            1      1.09889    0.0494463 </a:t>
            </a:r>
          </a:p>
          <a:p>
            <a:r>
              <a:rPr lang="en-US" sz="1500" dirty="0">
                <a:latin typeface="Courier"/>
                <a:cs typeface="Courier"/>
              </a:rPr>
              <a:t>  0.000632494      0.91364    -0.216375            1      1.08636      0.04318 </a:t>
            </a:r>
          </a:p>
          <a:p>
            <a:r>
              <a:rPr lang="en-US" sz="1500" dirty="0">
                <a:latin typeface="Courier"/>
                <a:cs typeface="Courier"/>
              </a:rPr>
              <a:t>  0.000365171     0.915606    -0.216489            1      1.08439    0.0421972 </a:t>
            </a:r>
          </a:p>
          <a:p>
            <a:endParaRPr lang="en-US" sz="15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73928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71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947" y="199192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03_expv_siam/3_plot-expv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41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83932"/>
            <a:ext cx="8229600" cy="774956"/>
          </a:xfrm>
        </p:spPr>
        <p:txBody>
          <a:bodyPr/>
          <a:lstStyle/>
          <a:p>
            <a:r>
              <a:rPr lang="en-US" dirty="0" smtClean="0"/>
              <a:t>Kondo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1009" y="1417638"/>
            <a:ext cx="4418925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#!/</a:t>
            </a:r>
            <a:r>
              <a:rPr lang="en-US" dirty="0" err="1"/>
              <a:t>usr</a:t>
            </a:r>
            <a:r>
              <a:rPr lang="en-US" dirty="0"/>
              <a:t>/bin/</a:t>
            </a:r>
            <a:r>
              <a:rPr lang="en-US" dirty="0" err="1"/>
              <a:t>env</a:t>
            </a:r>
            <a:r>
              <a:rPr lang="en-US" dirty="0"/>
              <a:t> </a:t>
            </a:r>
            <a:r>
              <a:rPr lang="en-US" dirty="0" err="1"/>
              <a:t>looper</a:t>
            </a:r>
            <a:endParaRPr lang="en-US" dirty="0"/>
          </a:p>
          <a:p>
            <a:r>
              <a:rPr lang="en-US" dirty="0"/>
              <a:t>#AUTOLOOP: </a:t>
            </a:r>
            <a:r>
              <a:rPr lang="en-US" dirty="0" err="1"/>
              <a:t>nrginit</a:t>
            </a:r>
            <a:r>
              <a:rPr lang="en-US" dirty="0"/>
              <a:t> ; </a:t>
            </a:r>
            <a:r>
              <a:rPr lang="en-US" dirty="0" err="1"/>
              <a:t>nrgrun</a:t>
            </a:r>
            <a:endParaRPr lang="en-US" dirty="0"/>
          </a:p>
          <a:p>
            <a:r>
              <a:rPr lang="en-US" dirty="0"/>
              <a:t>#OVERWRITE</a:t>
            </a:r>
          </a:p>
          <a:p>
            <a:endParaRPr lang="en-US" dirty="0"/>
          </a:p>
          <a:p>
            <a:r>
              <a:rPr lang="en-US" dirty="0"/>
              <a:t>[extra]</a:t>
            </a:r>
          </a:p>
          <a:p>
            <a:r>
              <a:rPr lang="en-US" dirty="0"/>
              <a:t>spin=1/2</a:t>
            </a:r>
          </a:p>
          <a:p>
            <a:r>
              <a:rPr lang="en-US" dirty="0" err="1"/>
              <a:t>Jkondo</a:t>
            </a:r>
            <a:r>
              <a:rPr lang="en-US" dirty="0"/>
              <a:t>=0.2</a:t>
            </a:r>
          </a:p>
          <a:p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param</a:t>
            </a:r>
            <a:r>
              <a:rPr lang="en-US" dirty="0"/>
              <a:t>]</a:t>
            </a:r>
          </a:p>
          <a:p>
            <a:r>
              <a:rPr lang="en-US" dirty="0" err="1"/>
              <a:t>symtype</a:t>
            </a:r>
            <a:r>
              <a:rPr lang="en-US" dirty="0"/>
              <a:t>=QS</a:t>
            </a:r>
          </a:p>
          <a:p>
            <a:r>
              <a:rPr lang="en-US" dirty="0"/>
              <a:t>discretization=Z</a:t>
            </a:r>
          </a:p>
          <a:p>
            <a:r>
              <a:rPr lang="en-US" dirty="0"/>
              <a:t>@$z = 1/4; $z &lt;= 1; $z += 1/4</a:t>
            </a:r>
          </a:p>
          <a:p>
            <a:r>
              <a:rPr lang="en-US" dirty="0"/>
              <a:t>z=$z</a:t>
            </a:r>
          </a:p>
          <a:p>
            <a:r>
              <a:rPr lang="en-US" dirty="0"/>
              <a:t>Lambda=2</a:t>
            </a:r>
          </a:p>
          <a:p>
            <a:r>
              <a:rPr lang="en-US" dirty="0" err="1"/>
              <a:t>Tmin</a:t>
            </a:r>
            <a:r>
              <a:rPr lang="en-US" dirty="0"/>
              <a:t>=1e-10</a:t>
            </a:r>
          </a:p>
          <a:p>
            <a:r>
              <a:rPr lang="en-US" dirty="0" err="1"/>
              <a:t>keepenergy</a:t>
            </a:r>
            <a:r>
              <a:rPr lang="en-US" dirty="0"/>
              <a:t>=10</a:t>
            </a:r>
          </a:p>
          <a:p>
            <a:r>
              <a:rPr lang="en-US" dirty="0"/>
              <a:t>keep=5000</a:t>
            </a:r>
          </a:p>
          <a:p>
            <a:endParaRPr lang="en-US" dirty="0"/>
          </a:p>
          <a:p>
            <a:r>
              <a:rPr lang="en-US" dirty="0"/>
              <a:t>model=../</a:t>
            </a:r>
            <a:r>
              <a:rPr lang="en-US" dirty="0" err="1"/>
              <a:t>kondo.m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5277" y="1049594"/>
            <a:ext cx="139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1_zloop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39220" y="1418926"/>
            <a:ext cx="4522595" cy="5016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/>
              <a:t>def1ch[0];</a:t>
            </a:r>
          </a:p>
          <a:p>
            <a:endParaRPr lang="hu-HU" sz="1600" dirty="0"/>
          </a:p>
          <a:p>
            <a:r>
              <a:rPr lang="hu-HU" sz="1600" dirty="0"/>
              <a:t>SPIN = ToExpression @ param["spin", "extra"];</a:t>
            </a:r>
          </a:p>
          <a:p>
            <a:endParaRPr lang="hu-HU" sz="1600" dirty="0"/>
          </a:p>
          <a:p>
            <a:r>
              <a:rPr lang="hu-HU" sz="1600" dirty="0"/>
              <a:t>Module[{sx, sy, sz, ox, oy, oz, ss},</a:t>
            </a:r>
          </a:p>
          <a:p>
            <a:r>
              <a:rPr lang="hu-HU" sz="1600" dirty="0"/>
              <a:t> sx = spinketbraX[SPIN];</a:t>
            </a:r>
          </a:p>
          <a:p>
            <a:r>
              <a:rPr lang="hu-HU" sz="1600" dirty="0"/>
              <a:t> sy = spinketbraY[SPIN];</a:t>
            </a:r>
          </a:p>
          <a:p>
            <a:r>
              <a:rPr lang="hu-HU" sz="1600" dirty="0"/>
              <a:t> sz = spinketbraZ[SPIN];</a:t>
            </a:r>
          </a:p>
          <a:p>
            <a:endParaRPr lang="hu-HU" sz="1600" dirty="0"/>
          </a:p>
          <a:p>
            <a:r>
              <a:rPr lang="hu-HU" sz="1600" dirty="0"/>
              <a:t> ox = nc[ sx, spinx[ f[0] ] ];</a:t>
            </a:r>
          </a:p>
          <a:p>
            <a:r>
              <a:rPr lang="hu-HU" sz="1600" dirty="0"/>
              <a:t> oy = nc[ sy, spiny[ f[0] ] ];</a:t>
            </a:r>
          </a:p>
          <a:p>
            <a:r>
              <a:rPr lang="hu-HU" sz="1600" dirty="0"/>
              <a:t> oz = nc[ sz, spinz[ f[0] ] ];</a:t>
            </a:r>
          </a:p>
          <a:p>
            <a:endParaRPr lang="hu-HU" sz="1600" dirty="0"/>
          </a:p>
          <a:p>
            <a:r>
              <a:rPr lang="hu-HU" sz="1600" dirty="0"/>
              <a:t> ss = Expand[ox + oy + oz];</a:t>
            </a:r>
          </a:p>
          <a:p>
            <a:r>
              <a:rPr lang="hu-HU" sz="1600" dirty="0"/>
              <a:t> Hk = Jkondo ss;</a:t>
            </a:r>
          </a:p>
          <a:p>
            <a:r>
              <a:rPr lang="hu-HU" sz="1600" dirty="0"/>
              <a:t>];</a:t>
            </a:r>
          </a:p>
          <a:p>
            <a:endParaRPr lang="hu-HU" sz="1600" dirty="0"/>
          </a:p>
          <a:p>
            <a:r>
              <a:rPr lang="hu-HU" sz="1600" dirty="0"/>
              <a:t>H = H0 + Hk;</a:t>
            </a:r>
          </a:p>
          <a:p>
            <a:endParaRPr lang="hu-HU" sz="1600" dirty="0"/>
          </a:p>
          <a:p>
            <a:r>
              <a:rPr lang="hu-HU" sz="1600" dirty="0"/>
              <a:t>MAKESPINKET = SPIN;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624086" y="1023678"/>
            <a:ext cx="104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kondo.m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16629" y="6236018"/>
            <a:ext cx="2384405" cy="583108"/>
          </a:xfrm>
          <a:prstGeom prst="rect">
            <a:avLst/>
          </a:prstGeom>
          <a:solidFill>
            <a:schemeClr val="accent4">
              <a:alpha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6629" y="2418717"/>
            <a:ext cx="1593923" cy="1166217"/>
          </a:xfrm>
          <a:prstGeom prst="rect">
            <a:avLst/>
          </a:prstGeom>
          <a:solidFill>
            <a:schemeClr val="accent4">
              <a:alpha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22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12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0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4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parameter sweeps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632" y="1600200"/>
            <a:ext cx="8446168" cy="4525963"/>
          </a:xfrm>
        </p:spPr>
        <p:txBody>
          <a:bodyPr/>
          <a:lstStyle/>
          <a:p>
            <a:r>
              <a:rPr lang="en-US" dirty="0" smtClean="0"/>
              <a:t>Example: magnetization of the impurity spin (Kondo model) in magnetic field &lt;</a:t>
            </a:r>
            <a:r>
              <a:rPr lang="en-US" dirty="0" err="1" smtClean="0"/>
              <a:t>Sz</a:t>
            </a:r>
            <a:r>
              <a:rPr lang="en-US" dirty="0" smtClean="0"/>
              <a:t>&gt;(B) at T=0.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048000"/>
            <a:ext cx="795421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#!/</a:t>
            </a:r>
            <a:r>
              <a:rPr lang="en-US" sz="2000" dirty="0" err="1">
                <a:latin typeface="Courier"/>
                <a:cs typeface="Courier"/>
              </a:rPr>
              <a:t>usr</a:t>
            </a:r>
            <a:r>
              <a:rPr lang="en-US" sz="2000" dirty="0">
                <a:latin typeface="Courier"/>
                <a:cs typeface="Courier"/>
              </a:rPr>
              <a:t>/bin/</a:t>
            </a:r>
            <a:r>
              <a:rPr lang="en-US" sz="2000" dirty="0" err="1">
                <a:latin typeface="Courier"/>
                <a:cs typeface="Courier"/>
              </a:rPr>
              <a:t>env</a:t>
            </a:r>
            <a:r>
              <a:rPr lang="en-US" sz="2000" dirty="0">
                <a:latin typeface="Courier"/>
                <a:cs typeface="Courier"/>
              </a:rPr>
              <a:t> </a:t>
            </a:r>
            <a:r>
              <a:rPr lang="en-US" sz="2000" dirty="0" err="1">
                <a:latin typeface="Courier"/>
                <a:cs typeface="Courier"/>
              </a:rPr>
              <a:t>perl</a:t>
            </a:r>
            <a:endParaRPr lang="en-US" sz="2000" dirty="0">
              <a:latin typeface="Courier"/>
              <a:cs typeface="Courier"/>
            </a:endParaRP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open (O, "&gt;</a:t>
            </a:r>
            <a:r>
              <a:rPr lang="en-US" sz="2000" dirty="0" err="1">
                <a:latin typeface="Courier"/>
                <a:cs typeface="Courier"/>
              </a:rPr>
              <a:t>magnetization.dat</a:t>
            </a:r>
            <a:r>
              <a:rPr lang="en-US" sz="2000" dirty="0">
                <a:latin typeface="Courier"/>
                <a:cs typeface="Courier"/>
              </a:rPr>
              <a:t>") or die;</a:t>
            </a:r>
          </a:p>
          <a:p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for ($b = 1e-8 ; $b &lt;= 1e-1; $b *= 1.5) {</a:t>
            </a:r>
          </a:p>
          <a:p>
            <a:r>
              <a:rPr lang="en-US" sz="2000" dirty="0" smtClean="0">
                <a:latin typeface="Courier"/>
                <a:cs typeface="Courier"/>
              </a:rPr>
              <a:t>	system </a:t>
            </a:r>
            <a:r>
              <a:rPr lang="en-US" sz="2000" dirty="0">
                <a:latin typeface="Courier"/>
                <a:cs typeface="Courier"/>
              </a:rPr>
              <a:t>"m4 -DFIELD=$b param.m4 &gt;</a:t>
            </a:r>
            <a:r>
              <a:rPr lang="en-US" sz="2000" dirty="0" err="1">
                <a:latin typeface="Courier"/>
                <a:cs typeface="Courier"/>
              </a:rPr>
              <a:t>param</a:t>
            </a:r>
            <a:r>
              <a:rPr lang="en-US" sz="2000" dirty="0">
                <a:latin typeface="Courier"/>
                <a:cs typeface="Courier"/>
              </a:rPr>
              <a:t>"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system </a:t>
            </a:r>
            <a:r>
              <a:rPr lang="en-US" sz="2000" dirty="0">
                <a:latin typeface="Courier"/>
                <a:cs typeface="Courier"/>
              </a:rPr>
              <a:t>"</a:t>
            </a:r>
            <a:r>
              <a:rPr lang="en-US" sz="2000" dirty="0" err="1">
                <a:latin typeface="Courier"/>
                <a:cs typeface="Courier"/>
              </a:rPr>
              <a:t>nrginit</a:t>
            </a:r>
            <a:r>
              <a:rPr lang="en-US" sz="2000" dirty="0">
                <a:latin typeface="Courier"/>
                <a:cs typeface="Courier"/>
              </a:rPr>
              <a:t> ; </a:t>
            </a:r>
            <a:r>
              <a:rPr lang="en-US" sz="2000" dirty="0" err="1">
                <a:latin typeface="Courier"/>
                <a:cs typeface="Courier"/>
              </a:rPr>
              <a:t>nrgrun</a:t>
            </a:r>
            <a:r>
              <a:rPr lang="en-US" sz="2000" dirty="0">
                <a:latin typeface="Courier"/>
                <a:cs typeface="Courier"/>
              </a:rPr>
              <a:t>"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 smtClean="0">
                <a:latin typeface="Courier"/>
                <a:cs typeface="Courier"/>
              </a:rPr>
              <a:t>	$</a:t>
            </a:r>
            <a:r>
              <a:rPr lang="en-US" sz="2000" dirty="0">
                <a:latin typeface="Courier"/>
                <a:cs typeface="Courier"/>
              </a:rPr>
              <a:t>SZ = `</a:t>
            </a:r>
            <a:r>
              <a:rPr lang="en-US" sz="2000" dirty="0" err="1">
                <a:latin typeface="Courier"/>
                <a:cs typeface="Courier"/>
              </a:rPr>
              <a:t>extractcolumn</a:t>
            </a:r>
            <a:r>
              <a:rPr lang="en-US" sz="2000" dirty="0">
                <a:latin typeface="Courier"/>
                <a:cs typeface="Courier"/>
              </a:rPr>
              <a:t> custom SZ | tail -n 1`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</a:p>
          <a:p>
            <a:r>
              <a:rPr lang="en-US" sz="2000" dirty="0">
                <a:latin typeface="Courier"/>
                <a:cs typeface="Courier"/>
              </a:rPr>
              <a:t>	</a:t>
            </a:r>
            <a:r>
              <a:rPr lang="en-US" sz="2000" dirty="0" smtClean="0">
                <a:latin typeface="Courier"/>
                <a:cs typeface="Courier"/>
              </a:rPr>
              <a:t>$</a:t>
            </a:r>
            <a:r>
              <a:rPr lang="en-US" sz="2000" dirty="0">
                <a:latin typeface="Courier"/>
                <a:cs typeface="Courier"/>
              </a:rPr>
              <a:t>SZ *= -1; # flip sign</a:t>
            </a:r>
          </a:p>
          <a:p>
            <a:r>
              <a:rPr lang="en-US" sz="2000" dirty="0" smtClean="0">
                <a:latin typeface="Courier"/>
                <a:cs typeface="Courier"/>
              </a:rPr>
              <a:t>	print </a:t>
            </a:r>
            <a:r>
              <a:rPr lang="en-US" sz="2000" dirty="0">
                <a:latin typeface="Courier"/>
                <a:cs typeface="Courier"/>
              </a:rPr>
              <a:t>O "$b $SZ\n";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32421" y="6029158"/>
            <a:ext cx="3954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03_expv_kondo_magnetization/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65500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8939" y="1116540"/>
            <a:ext cx="6014596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[extra]</a:t>
            </a:r>
          </a:p>
          <a:p>
            <a:r>
              <a:rPr lang="en-US" dirty="0">
                <a:latin typeface="Courier"/>
                <a:cs typeface="Courier"/>
              </a:rPr>
              <a:t>spin=1/2</a:t>
            </a:r>
          </a:p>
          <a:p>
            <a:r>
              <a:rPr lang="en-US" dirty="0" err="1">
                <a:latin typeface="Courier"/>
                <a:cs typeface="Courier"/>
              </a:rPr>
              <a:t>Jkondo</a:t>
            </a:r>
            <a:r>
              <a:rPr lang="en-US" dirty="0">
                <a:latin typeface="Courier"/>
                <a:cs typeface="Courier"/>
              </a:rPr>
              <a:t>=0.2</a:t>
            </a:r>
          </a:p>
          <a:p>
            <a:r>
              <a:rPr lang="en-US" dirty="0">
                <a:latin typeface="Courier"/>
                <a:cs typeface="Courier"/>
              </a:rPr>
              <a:t>B=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FIELD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QSZ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Lambda=3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</a:t>
            </a:r>
          </a:p>
          <a:p>
            <a:r>
              <a:rPr lang="en-US" dirty="0">
                <a:latin typeface="Courier"/>
                <a:cs typeface="Courier"/>
              </a:rPr>
              <a:t>keep=5000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</a:t>
            </a:r>
            <a:r>
              <a:rPr lang="en-US" dirty="0" err="1">
                <a:latin typeface="Courier"/>
                <a:cs typeface="Courier"/>
              </a:rPr>
              <a:t>kondo.m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solidFill>
                  <a:srgbClr val="3366FF"/>
                </a:solidFill>
                <a:latin typeface="Courier"/>
                <a:cs typeface="Courier"/>
              </a:rPr>
              <a:t>ops=SZ</a:t>
            </a:r>
          </a:p>
          <a:p>
            <a:endParaRPr lang="en-US" dirty="0"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0332" y="544153"/>
            <a:ext cx="471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03_expv_kondo_magnetization/param.m4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35432" y="590319"/>
            <a:ext cx="3767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template file, to be processed by the m4 macro processor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00449" y="2833221"/>
            <a:ext cx="49720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the presence of the magnetic field, only </a:t>
            </a:r>
            <a:r>
              <a:rPr lang="en-US" dirty="0" err="1" smtClean="0"/>
              <a:t>Sz</a:t>
            </a:r>
            <a:r>
              <a:rPr lang="en-US" dirty="0" smtClean="0"/>
              <a:t> is </a:t>
            </a:r>
          </a:p>
          <a:p>
            <a:r>
              <a:rPr lang="en-US" dirty="0" smtClean="0"/>
              <a:t>a good quantum number, i.e., SU(2) spin symmetry</a:t>
            </a:r>
          </a:p>
          <a:p>
            <a:r>
              <a:rPr lang="en-US" dirty="0" smtClean="0"/>
              <a:t>is reduced to a U(1) axial spin symmetry.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693311" y="2986745"/>
            <a:ext cx="1507138" cy="976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145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00"/>
            <a:ext cx="9144000" cy="60594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947" y="80214"/>
            <a:ext cx="449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03_expv_kondo_magnetization/2_plot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1511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SIAM, plot </a:t>
            </a:r>
            <a:r>
              <a:rPr lang="en-US" dirty="0" err="1" smtClean="0">
                <a:latin typeface="Courier"/>
                <a:cs typeface="Courier"/>
              </a:rPr>
              <a:t>n_d</a:t>
            </a:r>
            <a:r>
              <a:rPr lang="en-US" dirty="0" smtClean="0"/>
              <a:t> for a sweep of the parameter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. Notice how the occupancy is pinned to 1 in a wide interval of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Kondo model, calculate the spin polarization </a:t>
            </a:r>
            <a:r>
              <a:rPr lang="en-US" dirty="0" smtClean="0">
                <a:latin typeface="Courier"/>
                <a:cs typeface="Courier"/>
              </a:rPr>
              <a:t>SZ</a:t>
            </a:r>
            <a:r>
              <a:rPr lang="en-US" dirty="0" smtClean="0"/>
              <a:t> for a S=1 Kondo model for a range of magnetic field B going from negative to positive values.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0100" y="2710934"/>
            <a:ext cx="53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1b1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150100" y="4869934"/>
            <a:ext cx="53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1b2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202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dirty="0" smtClean="0"/>
              <a:t>Renormalization group flow diagrams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89263" y="1737895"/>
            <a:ext cx="253954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Lambda=2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=8</a:t>
            </a:r>
          </a:p>
          <a:p>
            <a:r>
              <a:rPr lang="en-US" dirty="0">
                <a:latin typeface="Courier"/>
                <a:cs typeface="Courier"/>
              </a:rPr>
              <a:t>keep=5000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model=SIAM</a:t>
            </a:r>
          </a:p>
          <a:p>
            <a:r>
              <a:rPr lang="en-US" dirty="0">
                <a:latin typeface="Courier"/>
                <a:cs typeface="Courier"/>
              </a:rPr>
              <a:t>U=0.01</a:t>
            </a:r>
          </a:p>
          <a:p>
            <a:r>
              <a:rPr lang="en-US" dirty="0">
                <a:latin typeface="Courier"/>
                <a:cs typeface="Courier"/>
              </a:rPr>
              <a:t>Gamma=0.0006</a:t>
            </a:r>
          </a:p>
          <a:p>
            <a:r>
              <a:rPr lang="en-US" dirty="0">
                <a:latin typeface="Courier"/>
                <a:cs typeface="Courier"/>
              </a:rPr>
              <a:t>delta=0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dumpannotated</a:t>
            </a:r>
            <a:r>
              <a:rPr lang="en-US" dirty="0">
                <a:latin typeface="Courier"/>
                <a:cs typeface="Courier"/>
              </a:rPr>
              <a:t>=100</a:t>
            </a:r>
          </a:p>
        </p:txBody>
      </p:sp>
      <p:sp>
        <p:nvSpPr>
          <p:cNvPr id="4" name="Rectangle 3"/>
          <p:cNvSpPr/>
          <p:nvPr/>
        </p:nvSpPr>
        <p:spPr>
          <a:xfrm>
            <a:off x="989263" y="5240421"/>
            <a:ext cx="2646948" cy="467792"/>
          </a:xfrm>
          <a:prstGeom prst="rect">
            <a:avLst/>
          </a:prstGeom>
          <a:solidFill>
            <a:schemeClr val="accent2">
              <a:alpha val="48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74105" y="6296526"/>
            <a:ext cx="3034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04_flow_siam/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197684" y="5334006"/>
            <a:ext cx="290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generates </a:t>
            </a:r>
            <a:r>
              <a:rPr lang="en-US" b="1" dirty="0" err="1" smtClean="0">
                <a:latin typeface="Courier"/>
                <a:cs typeface="Courier"/>
              </a:rPr>
              <a:t>annotated.da</a:t>
            </a:r>
            <a:r>
              <a:rPr lang="en-US" dirty="0" err="1" smtClean="0"/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49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7368" y="441158"/>
            <a:ext cx="8783053" cy="6247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# $Id: </a:t>
            </a:r>
            <a:r>
              <a:rPr lang="en-US" sz="1600" dirty="0" err="1">
                <a:latin typeface="Courier"/>
                <a:cs typeface="Courier"/>
              </a:rPr>
              <a:t>nrg.cc,v</a:t>
            </a:r>
            <a:r>
              <a:rPr lang="en-US" sz="1600" dirty="0">
                <a:latin typeface="Courier"/>
                <a:cs typeface="Courier"/>
              </a:rPr>
              <a:t> 1.31 2012/10/26 10:18:22 </a:t>
            </a:r>
            <a:r>
              <a:rPr lang="en-US" sz="1600" dirty="0" err="1">
                <a:latin typeface="Courier"/>
                <a:cs typeface="Courier"/>
              </a:rPr>
              <a:t>rokzitko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err="1">
                <a:latin typeface="Courier"/>
                <a:cs typeface="Courier"/>
              </a:rPr>
              <a:t>Exp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err="1">
                <a:latin typeface="Courier"/>
                <a:cs typeface="Courier"/>
              </a:rPr>
              <a:t>rokzitko</a:t>
            </a:r>
            <a:r>
              <a:rPr lang="en-US" sz="1600" dirty="0">
                <a:latin typeface="Courier"/>
                <a:cs typeface="Courier"/>
              </a:rPr>
              <a:t> $ QS</a:t>
            </a:r>
          </a:p>
          <a:p>
            <a:r>
              <a:rPr lang="en-US" sz="1600" dirty="0">
                <a:latin typeface="Courier"/>
                <a:cs typeface="Courier"/>
              </a:rPr>
              <a:t># disk=Z band=flat Lambda=2 z=1</a:t>
            </a:r>
          </a:p>
          <a:p>
            <a:r>
              <a:rPr lang="en-US" sz="1600" dirty="0">
                <a:latin typeface="Courier"/>
                <a:cs typeface="Courier"/>
              </a:rPr>
              <a:t># keep=5000 </a:t>
            </a:r>
            <a:r>
              <a:rPr lang="en-US" sz="1600" dirty="0" err="1">
                <a:latin typeface="Courier"/>
                <a:cs typeface="Courier"/>
              </a:rPr>
              <a:t>keepenergy</a:t>
            </a:r>
            <a:r>
              <a:rPr lang="en-US" sz="1600" dirty="0">
                <a:latin typeface="Courier"/>
                <a:cs typeface="Courier"/>
              </a:rPr>
              <a:t>=8 </a:t>
            </a:r>
            <a:r>
              <a:rPr lang="en-US" sz="1600" dirty="0" err="1">
                <a:latin typeface="Courier"/>
                <a:cs typeface="Courier"/>
              </a:rPr>
              <a:t>Nmax</a:t>
            </a:r>
            <a:r>
              <a:rPr lang="en-US" sz="1600" dirty="0">
                <a:latin typeface="Courier"/>
                <a:cs typeface="Courier"/>
              </a:rPr>
              <a:t>=66 channels=1 dots=1 </a:t>
            </a:r>
            <a:r>
              <a:rPr lang="en-US" sz="1600" dirty="0" err="1">
                <a:latin typeface="Courier"/>
                <a:cs typeface="Courier"/>
              </a:rPr>
              <a:t>betabar</a:t>
            </a:r>
            <a:r>
              <a:rPr lang="en-US" sz="1600" dirty="0">
                <a:latin typeface="Courier"/>
                <a:cs typeface="Courier"/>
              </a:rPr>
              <a:t>=1</a:t>
            </a:r>
          </a:p>
          <a:p>
            <a:r>
              <a:rPr lang="en-US" sz="1600" dirty="0">
                <a:latin typeface="Courier"/>
                <a:cs typeface="Courier"/>
              </a:rPr>
              <a:t>0 (0 1) [1]</a:t>
            </a:r>
          </a:p>
          <a:p>
            <a:r>
              <a:rPr lang="en-US" sz="1600" dirty="0">
                <a:latin typeface="Courier"/>
                <a:cs typeface="Courier"/>
              </a:rPr>
              <a:t>0.019080451 (-1 2), (1 2) [4]</a:t>
            </a:r>
          </a:p>
          <a:p>
            <a:r>
              <a:rPr lang="en-US" sz="1600" dirty="0">
                <a:latin typeface="Courier"/>
                <a:cs typeface="Courier"/>
              </a:rPr>
              <a:t>0.035944171 (0 3) [3]</a:t>
            </a:r>
          </a:p>
          <a:p>
            <a:r>
              <a:rPr lang="en-US" sz="1600" dirty="0">
                <a:latin typeface="Courier"/>
                <a:cs typeface="Courier"/>
              </a:rPr>
              <a:t>0.040845462 (-2 1), (0 1), (2 1) [3]</a:t>
            </a:r>
          </a:p>
          <a:p>
            <a:r>
              <a:rPr lang="en-US" sz="1600" dirty="0">
                <a:latin typeface="Courier"/>
                <a:cs typeface="Courier"/>
              </a:rPr>
              <a:t>0.057709182 (-1 2), (1 2) [4]</a:t>
            </a:r>
          </a:p>
          <a:p>
            <a:r>
              <a:rPr lang="en-US" sz="1600" dirty="0">
                <a:latin typeface="Courier"/>
                <a:cs typeface="Courier"/>
              </a:rPr>
              <a:t>0.076789633 (0 1) [1]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0 (0 2) [2]</a:t>
            </a:r>
          </a:p>
          <a:p>
            <a:r>
              <a:rPr lang="en-US" sz="1600" dirty="0">
                <a:latin typeface="Courier"/>
                <a:cs typeface="Courier"/>
              </a:rPr>
              <a:t>0.0069136957 (-1 1), (1 1) [2]</a:t>
            </a:r>
          </a:p>
          <a:p>
            <a:r>
              <a:rPr lang="en-US" sz="1600" dirty="0">
                <a:latin typeface="Courier"/>
                <a:cs typeface="Courier"/>
              </a:rPr>
              <a:t>0.75640994 (-1 3), (1 3) [6]</a:t>
            </a:r>
          </a:p>
          <a:p>
            <a:r>
              <a:rPr lang="en-US" sz="1600" dirty="0">
                <a:latin typeface="Courier"/>
                <a:cs typeface="Courier"/>
              </a:rPr>
              <a:t>0.7564277 (-1 1), (1 1) [2]</a:t>
            </a:r>
          </a:p>
          <a:p>
            <a:r>
              <a:rPr lang="en-US" sz="1600" dirty="0">
                <a:latin typeface="Courier"/>
                <a:cs typeface="Courier"/>
              </a:rPr>
              <a:t>0.76331475 (0 2) [2]</a:t>
            </a:r>
          </a:p>
          <a:p>
            <a:r>
              <a:rPr lang="en-US" sz="1600" dirty="0">
                <a:latin typeface="Courier"/>
                <a:cs typeface="Courier"/>
              </a:rPr>
              <a:t>0.76333251 (-2 2), (0 2), (2 2) [6]</a:t>
            </a:r>
          </a:p>
          <a:p>
            <a:r>
              <a:rPr lang="en-US" sz="1600" dirty="0">
                <a:latin typeface="Courier"/>
                <a:cs typeface="Courier"/>
              </a:rPr>
              <a:t>1.5128199 (0 4) [4]</a:t>
            </a:r>
          </a:p>
          <a:p>
            <a:r>
              <a:rPr lang="en-US" sz="1600" dirty="0">
                <a:latin typeface="Courier"/>
                <a:cs typeface="Courier"/>
              </a:rPr>
              <a:t>1.5128288 (-2 2), (0 2), (2 2) [6]</a:t>
            </a:r>
          </a:p>
          <a:p>
            <a:r>
              <a:rPr lang="en-US" sz="1600" dirty="0">
                <a:latin typeface="Courier"/>
                <a:cs typeface="Courier"/>
              </a:rPr>
              <a:t>1.5128465 (0 2) [2]</a:t>
            </a:r>
          </a:p>
          <a:p>
            <a:r>
              <a:rPr lang="en-US" sz="1600" dirty="0">
                <a:latin typeface="Courier"/>
                <a:cs typeface="Courier"/>
              </a:rPr>
              <a:t>1.5197247 (-1 1), (1 1) [2]</a:t>
            </a:r>
          </a:p>
          <a:p>
            <a:r>
              <a:rPr lang="en-US" sz="1600" dirty="0">
                <a:latin typeface="Courier"/>
                <a:cs typeface="Courier"/>
              </a:rPr>
              <a:t>1.5197424 (-1 3), (1 3) [6]</a:t>
            </a:r>
          </a:p>
          <a:p>
            <a:r>
              <a:rPr lang="en-US" sz="1600" dirty="0">
                <a:latin typeface="Courier"/>
                <a:cs typeface="Courier"/>
              </a:rPr>
              <a:t>1.5197513 (-1 1), (-3 1), (1 1), (3 1) [4]</a:t>
            </a:r>
          </a:p>
          <a:p>
            <a:r>
              <a:rPr lang="en-US" sz="1600" dirty="0">
                <a:latin typeface="Courier"/>
                <a:cs typeface="Courier"/>
              </a:rPr>
              <a:t>2.2692387 (-1 3), (1 3) [6]</a:t>
            </a:r>
          </a:p>
          <a:p>
            <a:r>
              <a:rPr lang="en-US" sz="1600" dirty="0">
                <a:latin typeface="Courier"/>
                <a:cs typeface="Courier"/>
              </a:rPr>
              <a:t>2.2692565 (-1 1), (1 1) [2]</a:t>
            </a:r>
          </a:p>
          <a:p>
            <a:r>
              <a:rPr lang="en-US" sz="1600" dirty="0">
                <a:latin typeface="Courier"/>
                <a:cs typeface="Courier"/>
              </a:rPr>
              <a:t>2.2761435 (0 2) [2</a:t>
            </a:r>
            <a:r>
              <a:rPr lang="en-US" sz="1600" dirty="0" smtClean="0">
                <a:latin typeface="Courier"/>
                <a:cs typeface="Courier"/>
              </a:rPr>
              <a:t>]</a:t>
            </a: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00" y="6390105"/>
            <a:ext cx="1564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annotated.dat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2340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42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48" y="15775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2a_plot-all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7022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42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48" y="15775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2a_plot-even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473" y="831136"/>
            <a:ext cx="5486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0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5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48" y="15775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2a_plot-odd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25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12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47" y="157752"/>
            <a:ext cx="3021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04_flow_siam_QN/3_plot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75711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SIAM, does the low-energy fixed point change if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is increased to large values? How is the behavior at intermediate energies affected?</a:t>
            </a:r>
          </a:p>
          <a:p>
            <a:r>
              <a:rPr lang="en-US" dirty="0" smtClean="0"/>
              <a:t>Increase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 to large values. How is the low-energy fixed point affected? Compare the flow diagrams for even and odd chain lengths.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69100" y="5244068"/>
            <a:ext cx="51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1c1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8571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253"/>
            <a:ext cx="8229600" cy="878459"/>
          </a:xfrm>
        </p:spPr>
        <p:txBody>
          <a:bodyPr/>
          <a:lstStyle/>
          <a:p>
            <a:r>
              <a:rPr lang="en-US" dirty="0" smtClean="0"/>
              <a:t>Binding energy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300" y="1061322"/>
            <a:ext cx="4584700" cy="444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05822"/>
            <a:ext cx="6600055" cy="5262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#!/</a:t>
            </a:r>
            <a:r>
              <a:rPr lang="en-US" sz="1600" dirty="0" err="1">
                <a:latin typeface="Courier"/>
                <a:cs typeface="Courier"/>
              </a:rPr>
              <a:t>usr</a:t>
            </a:r>
            <a:r>
              <a:rPr lang="en-US" sz="1600" dirty="0">
                <a:latin typeface="Courier"/>
                <a:cs typeface="Courier"/>
              </a:rPr>
              <a:t>/bin/</a:t>
            </a:r>
            <a:r>
              <a:rPr lang="en-US" sz="1600" dirty="0" err="1">
                <a:latin typeface="Courier"/>
                <a:cs typeface="Courier"/>
              </a:rPr>
              <a:t>env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err="1">
                <a:latin typeface="Courier"/>
                <a:cs typeface="Courier"/>
              </a:rPr>
              <a:t>perl</a:t>
            </a:r>
            <a:endParaRPr lang="en-US" sz="1600" dirty="0">
              <a:latin typeface="Courier"/>
              <a:cs typeface="Courier"/>
            </a:endParaRP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my $</a:t>
            </a:r>
            <a:r>
              <a:rPr lang="en-US" sz="1600" dirty="0" err="1">
                <a:latin typeface="Courier"/>
                <a:cs typeface="Courier"/>
              </a:rPr>
              <a:t>Nz</a:t>
            </a:r>
            <a:r>
              <a:rPr lang="en-US" sz="1600" dirty="0">
                <a:latin typeface="Courier"/>
                <a:cs typeface="Courier"/>
              </a:rPr>
              <a:t> = 4;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sub </a:t>
            </a:r>
            <a:r>
              <a:rPr lang="en-US" sz="1600" dirty="0" err="1">
                <a:latin typeface="Courier"/>
                <a:cs typeface="Courier"/>
              </a:rPr>
              <a:t>getE</a:t>
            </a:r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{</a:t>
            </a:r>
          </a:p>
          <a:p>
            <a:r>
              <a:rPr lang="en-US" sz="1600" dirty="0">
                <a:latin typeface="Courier"/>
                <a:cs typeface="Courier"/>
              </a:rPr>
              <a:t>  my $</a:t>
            </a:r>
            <a:r>
              <a:rPr lang="en-US" sz="1600" dirty="0" err="1">
                <a:latin typeface="Courier"/>
                <a:cs typeface="Courier"/>
              </a:rPr>
              <a:t>dir</a:t>
            </a:r>
            <a:r>
              <a:rPr lang="en-US" sz="1600" dirty="0">
                <a:latin typeface="Courier"/>
                <a:cs typeface="Courier"/>
              </a:rPr>
              <a:t> = shift;</a:t>
            </a:r>
          </a:p>
          <a:p>
            <a:r>
              <a:rPr lang="en-US" sz="1600" dirty="0">
                <a:latin typeface="Courier"/>
                <a:cs typeface="Courier"/>
              </a:rPr>
              <a:t>  my $sum = 0;</a:t>
            </a:r>
          </a:p>
          <a:p>
            <a:r>
              <a:rPr lang="en-US" sz="1600" dirty="0">
                <a:latin typeface="Courier"/>
                <a:cs typeface="Courier"/>
              </a:rPr>
              <a:t>  for ($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= 1; $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 &lt;= $</a:t>
            </a:r>
            <a:r>
              <a:rPr lang="en-US" sz="1600" dirty="0" err="1">
                <a:latin typeface="Courier"/>
                <a:cs typeface="Courier"/>
              </a:rPr>
              <a:t>Nz</a:t>
            </a:r>
            <a:r>
              <a:rPr lang="en-US" sz="1600" dirty="0">
                <a:latin typeface="Courier"/>
                <a:cs typeface="Courier"/>
              </a:rPr>
              <a:t>; $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++) {</a:t>
            </a:r>
          </a:p>
          <a:p>
            <a:r>
              <a:rPr lang="en-US" sz="1600" dirty="0">
                <a:latin typeface="Courier"/>
                <a:cs typeface="Courier"/>
              </a:rPr>
              <a:t>    $sum += `</a:t>
            </a:r>
            <a:r>
              <a:rPr lang="en-US" sz="1600" b="1" dirty="0" err="1">
                <a:latin typeface="Courier"/>
                <a:cs typeface="Courier"/>
              </a:rPr>
              <a:t>gettotalenergy</a:t>
            </a:r>
            <a:r>
              <a:rPr lang="en-US" sz="1600" dirty="0">
                <a:latin typeface="Courier"/>
                <a:cs typeface="Courier"/>
              </a:rPr>
              <a:t> $</a:t>
            </a:r>
            <a:r>
              <a:rPr lang="en-US" sz="1600" dirty="0" err="1">
                <a:latin typeface="Courier"/>
                <a:cs typeface="Courier"/>
              </a:rPr>
              <a:t>dir</a:t>
            </a:r>
            <a:r>
              <a:rPr lang="en-US" sz="1600" dirty="0">
                <a:latin typeface="Courier"/>
                <a:cs typeface="Courier"/>
              </a:rPr>
              <a:t>/$</a:t>
            </a:r>
            <a:r>
              <a:rPr lang="en-US" sz="1600" dirty="0" err="1">
                <a:latin typeface="Courier"/>
                <a:cs typeface="Courier"/>
              </a:rPr>
              <a:t>i</a:t>
            </a:r>
            <a:r>
              <a:rPr lang="en-US" sz="1600" dirty="0">
                <a:latin typeface="Courier"/>
                <a:cs typeface="Courier"/>
              </a:rPr>
              <a:t>/log`;</a:t>
            </a:r>
          </a:p>
          <a:p>
            <a:r>
              <a:rPr lang="en-US" sz="1600" dirty="0">
                <a:latin typeface="Courier"/>
                <a:cs typeface="Courier"/>
              </a:rPr>
              <a:t>  }</a:t>
            </a:r>
          </a:p>
          <a:p>
            <a:r>
              <a:rPr lang="en-US" sz="1600" dirty="0">
                <a:latin typeface="Courier"/>
                <a:cs typeface="Courier"/>
              </a:rPr>
              <a:t>  my $E = $sum/$</a:t>
            </a:r>
            <a:r>
              <a:rPr lang="en-US" sz="1600" dirty="0" err="1">
                <a:latin typeface="Courier"/>
                <a:cs typeface="Courier"/>
              </a:rPr>
              <a:t>Nz</a:t>
            </a:r>
            <a:r>
              <a:rPr lang="en-US" sz="1600" dirty="0">
                <a:latin typeface="Courier"/>
                <a:cs typeface="Courier"/>
              </a:rPr>
              <a:t>;</a:t>
            </a:r>
          </a:p>
          <a:p>
            <a:r>
              <a:rPr lang="en-US" sz="1600" dirty="0">
                <a:latin typeface="Courier"/>
                <a:cs typeface="Courier"/>
              </a:rPr>
              <a:t>  return $E;</a:t>
            </a:r>
          </a:p>
          <a:p>
            <a:r>
              <a:rPr lang="en-US" sz="1600" dirty="0">
                <a:latin typeface="Courier"/>
                <a:cs typeface="Courier"/>
              </a:rPr>
              <a:t>}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my $E1 = </a:t>
            </a:r>
            <a:r>
              <a:rPr lang="en-US" sz="1600" dirty="0" err="1">
                <a:latin typeface="Courier"/>
                <a:cs typeface="Courier"/>
              </a:rPr>
              <a:t>getE</a:t>
            </a:r>
            <a:r>
              <a:rPr lang="en-US" sz="1600" dirty="0">
                <a:latin typeface="Courier"/>
                <a:cs typeface="Courier"/>
              </a:rPr>
              <a:t>('../02_td_kondo');</a:t>
            </a:r>
          </a:p>
          <a:p>
            <a:r>
              <a:rPr lang="en-US" sz="1600" dirty="0">
                <a:latin typeface="Courier"/>
                <a:cs typeface="Courier"/>
              </a:rPr>
              <a:t>my $E0 = </a:t>
            </a:r>
            <a:r>
              <a:rPr lang="en-US" sz="1600" dirty="0" err="1">
                <a:latin typeface="Courier"/>
                <a:cs typeface="Courier"/>
              </a:rPr>
              <a:t>getE</a:t>
            </a:r>
            <a:r>
              <a:rPr lang="en-US" sz="1600" dirty="0">
                <a:latin typeface="Courier"/>
                <a:cs typeface="Courier"/>
              </a:rPr>
              <a:t>('../02_td_0');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my $</a:t>
            </a:r>
            <a:r>
              <a:rPr lang="en-US" sz="1600" dirty="0" err="1">
                <a:latin typeface="Courier"/>
                <a:cs typeface="Courier"/>
              </a:rPr>
              <a:t>Eimp</a:t>
            </a:r>
            <a:r>
              <a:rPr lang="en-US" sz="1600" dirty="0">
                <a:latin typeface="Courier"/>
                <a:cs typeface="Courier"/>
              </a:rPr>
              <a:t> = $E1-$E0;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print "Impurity binding energy: $</a:t>
            </a:r>
            <a:r>
              <a:rPr lang="en-US" sz="1600" dirty="0" err="1">
                <a:latin typeface="Courier"/>
                <a:cs typeface="Courier"/>
              </a:rPr>
              <a:t>Eimp</a:t>
            </a:r>
            <a:r>
              <a:rPr lang="en-US" sz="1600" dirty="0">
                <a:latin typeface="Courier"/>
                <a:cs typeface="Courier"/>
              </a:rPr>
              <a:t>\n";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7769" y="6417229"/>
            <a:ext cx="3379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02_td_energy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05360" y="2778339"/>
            <a:ext cx="3490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Kondo, </a:t>
            </a:r>
            <a:r>
              <a:rPr lang="en-US" sz="2400" dirty="0" err="1" smtClean="0">
                <a:latin typeface="Symbol" charset="2"/>
                <a:cs typeface="Symbol" charset="2"/>
              </a:rPr>
              <a:t>r</a:t>
            </a:r>
            <a:r>
              <a:rPr lang="en-US" sz="2400" dirty="0" err="1" smtClean="0"/>
              <a:t>J</a:t>
            </a:r>
            <a:r>
              <a:rPr lang="en-US" sz="2400" dirty="0" smtClean="0"/>
              <a:t>=0.1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221" y="3451023"/>
            <a:ext cx="2872370" cy="3317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348" y="3838996"/>
            <a:ext cx="2812960" cy="4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15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</TotalTime>
  <Words>3364</Words>
  <Application>Microsoft Macintosh PowerPoint</Application>
  <PresentationFormat>On-screen Show (4:3)</PresentationFormat>
  <Paragraphs>506</Paragraphs>
  <Slides>59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1" baseType="lpstr">
      <vt:lpstr>Office Theme</vt:lpstr>
      <vt:lpstr>Corel DESIGNER</vt:lpstr>
      <vt:lpstr>Tutorial 1 &amp; 2: getting the code to run, thermodynamics, expectation values, flow diagrams, ground-state energy</vt:lpstr>
      <vt:lpstr>Material for these tutorials</vt:lpstr>
      <vt:lpstr>Running on SISSA terminals</vt:lpstr>
      <vt:lpstr>Alternatively,  get the precompiled binaries</vt:lpstr>
      <vt:lpstr>Requirements for compiling the code</vt:lpstr>
      <vt:lpstr>Mac and Xcode (1/2)</vt:lpstr>
      <vt:lpstr>Mac and Xcode (2/2)</vt:lpstr>
      <vt:lpstr>MacPorts</vt:lpstr>
      <vt:lpstr>RHEL 6.3 (or CentOS, Fedora, etc.)</vt:lpstr>
      <vt:lpstr>Handling problems with library linking (common problem, unfortunately...)</vt:lpstr>
      <vt:lpstr>Extra step on Mac computers</vt:lpstr>
      <vt:lpstr>Compiling boost from source (if everything else fails)</vt:lpstr>
      <vt:lpstr>Obtaining the code</vt:lpstr>
      <vt:lpstr>Installation</vt:lpstr>
      <vt:lpstr>Post installation step</vt:lpstr>
      <vt:lpstr>NRG Ljubljana documentation</vt:lpstr>
      <vt:lpstr>Content of tutorial.tar.gz</vt:lpstr>
      <vt:lpstr>Organization of the directories</vt:lpstr>
      <vt:lpstr>PowerPoint Presentation</vt:lpstr>
      <vt:lpstr>PowerPoint Presentation</vt:lpstr>
      <vt:lpstr>Example 1: thermodynamics of the SIAM</vt:lpstr>
      <vt:lpstr>The input file param</vt:lpstr>
      <vt:lpstr>NRG initialization data</vt:lpstr>
      <vt:lpstr>Output: thermodynamics, td</vt:lpstr>
      <vt:lpstr>Plotting with gnuplot</vt:lpstr>
      <vt:lpstr>PowerPoint Presentation</vt:lpstr>
      <vt:lpstr>PowerPoint Presentation</vt:lpstr>
      <vt:lpstr>What should we be computing?</vt:lpstr>
      <vt:lpstr>The reference system:  Wilson chain without any impurities</vt:lpstr>
      <vt:lpstr>PowerPoint Presentation</vt:lpstr>
      <vt:lpstr>PowerPoint Presentation</vt:lpstr>
      <vt:lpstr>PowerPoint Presentation</vt:lpstr>
      <vt:lpstr>PowerPoint Presentation</vt:lpstr>
      <vt:lpstr>Z-averaging helps to recover the expected high-temperature asymptotics</vt:lpstr>
      <vt:lpstr>Postprocessing tools</vt:lpstr>
      <vt:lpstr>PowerPoint Presentation</vt:lpstr>
      <vt:lpstr>PowerPoint Presentation</vt:lpstr>
      <vt:lpstr>PowerPoint Presentation</vt:lpstr>
      <vt:lpstr>PowerPoint Presentation</vt:lpstr>
      <vt:lpstr>Exercises</vt:lpstr>
      <vt:lpstr>PowerPoint Presentation</vt:lpstr>
      <vt:lpstr>Expectation values</vt:lpstr>
      <vt:lpstr>Output: expectation values vs. T, custom</vt:lpstr>
      <vt:lpstr>PowerPoint Presentation</vt:lpstr>
      <vt:lpstr>Kondo model</vt:lpstr>
      <vt:lpstr>PowerPoint Presentation</vt:lpstr>
      <vt:lpstr>PowerPoint Presentation</vt:lpstr>
      <vt:lpstr>Running parameter sweeps</vt:lpstr>
      <vt:lpstr>PowerPoint Presentation</vt:lpstr>
      <vt:lpstr>PowerPoint Presentation</vt:lpstr>
      <vt:lpstr>Exercises</vt:lpstr>
      <vt:lpstr>Renormalization group flow diagrams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Binding energy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210</cp:revision>
  <dcterms:created xsi:type="dcterms:W3CDTF">2013-06-05T08:54:19Z</dcterms:created>
  <dcterms:modified xsi:type="dcterms:W3CDTF">2013-06-16T11:43:14Z</dcterms:modified>
</cp:coreProperties>
</file>