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7" r:id="rId2"/>
    <p:sldId id="261" r:id="rId3"/>
    <p:sldId id="258" r:id="rId4"/>
    <p:sldId id="262" r:id="rId5"/>
    <p:sldId id="263" r:id="rId6"/>
    <p:sldId id="264" r:id="rId7"/>
    <p:sldId id="259" r:id="rId8"/>
    <p:sldId id="266" r:id="rId9"/>
    <p:sldId id="260" r:id="rId10"/>
    <p:sldId id="281" r:id="rId11"/>
    <p:sldId id="267" r:id="rId12"/>
    <p:sldId id="268" r:id="rId13"/>
    <p:sldId id="278" r:id="rId14"/>
    <p:sldId id="279" r:id="rId15"/>
    <p:sldId id="269" r:id="rId16"/>
    <p:sldId id="282" r:id="rId17"/>
    <p:sldId id="275" r:id="rId18"/>
    <p:sldId id="276" r:id="rId19"/>
    <p:sldId id="277" r:id="rId20"/>
    <p:sldId id="284" r:id="rId21"/>
    <p:sldId id="280" r:id="rId22"/>
    <p:sldId id="270" r:id="rId23"/>
    <p:sldId id="271" r:id="rId24"/>
    <p:sldId id="272" r:id="rId25"/>
    <p:sldId id="273" r:id="rId26"/>
    <p:sldId id="274" r:id="rId27"/>
    <p:sldId id="283" r:id="rId28"/>
    <p:sldId id="285" r:id="rId29"/>
    <p:sldId id="286" r:id="rId30"/>
    <p:sldId id="288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FBA5A-183A-AF4A-9E25-65894B0F99F0}" type="datetimeFigureOut">
              <a:rPr lang="en-US" smtClean="0"/>
              <a:t>6/13/13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F56C5-C168-6A4C-99AF-4B504E1EA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47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0B211-B90A-964A-9FB2-231F20ABCCEB}" type="slidenum">
              <a:rPr lang="en-US"/>
              <a:pPr/>
              <a:t>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Essentially a screen shot from an interactive Mathematica session using package SNEG.</a:t>
            </a:r>
          </a:p>
          <a:p>
            <a:r>
              <a:rPr lang="en-US"/>
              <a:t>Example of a cluster of two orbitals coupled by hopping, in other words: two site Hubbard chain.</a:t>
            </a:r>
          </a:p>
          <a:p>
            <a:r>
              <a:rPr lang="en-US"/>
              <a:t>Either explicit 2</a:t>
            </a:r>
            <a:r>
              <a:rPr lang="en-US" baseline="30000"/>
              <a:t>nd</a:t>
            </a:r>
            <a:r>
              <a:rPr lang="en-US"/>
              <a:t> quant expressions, or use of high-level functions to generate these expressions.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E2DDA9-F5A6-924E-AD32-F970D583A54D}" type="slidenum">
              <a:rPr lang="en-US"/>
              <a:pPr/>
              <a:t>4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User provides the anti-commutation rules and the off you go.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826260-8AFE-C14D-B620-E8060D0FDF31}" type="slidenum">
              <a:rPr lang="en-US"/>
              <a:pPr/>
              <a:t>6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Making it open course, more an afterthought than an original design goal.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3E55D7-FE61-C54E-A4CB-7EAC4D0EA2C4}" type="slidenum">
              <a:rPr lang="en-US"/>
              <a:pPr/>
              <a:t>10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postprocessing: z averaging, etc.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E5E6E-41A4-9347-B017-34147B7C888F}" type="slidenum">
              <a:rPr lang="en-US"/>
              <a:pPr/>
              <a:t>12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User friendly!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4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7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9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05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4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4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23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3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91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BC24A-C5EF-DA4F-9041-72D4E0F3ECBA}" type="datetimeFigureOut">
              <a:rPr lang="en-US" smtClean="0"/>
              <a:t>6/13/13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A879F-CD5E-E145-9678-F24552AD0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1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rgljubljana.ijs.si/nrg.nb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442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Implementing a NRG code, </a:t>
            </a:r>
            <a:br>
              <a:rPr lang="en-US" dirty="0" smtClean="0"/>
            </a:br>
            <a:r>
              <a:rPr lang="en-US" dirty="0" smtClean="0"/>
              <a:t>handling second quantization expressions, symmetries,</a:t>
            </a:r>
            <a:br>
              <a:rPr lang="en-US" dirty="0" smtClean="0"/>
            </a:br>
            <a:r>
              <a:rPr lang="en-US" dirty="0" smtClean="0"/>
              <a:t>parallelization issues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57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Tools: </a:t>
            </a:r>
            <a:r>
              <a:rPr lang="en-US">
                <a:solidFill>
                  <a:schemeClr val="accent2"/>
                </a:solidFill>
              </a:rPr>
              <a:t>SNEG</a:t>
            </a:r>
            <a:r>
              <a:rPr lang="en-US"/>
              <a:t> and </a:t>
            </a:r>
            <a:r>
              <a:rPr lang="en-US">
                <a:solidFill>
                  <a:schemeClr val="accent2"/>
                </a:solidFill>
              </a:rPr>
              <a:t>NRG Ljubljana</a:t>
            </a: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228600" y="2133600"/>
            <a:ext cx="3810000" cy="19208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Add-on package for the computer algebra system Mathematica for performing calculations involving </a:t>
            </a:r>
            <a:br>
              <a:rPr lang="en-US" sz="2400">
                <a:latin typeface="Times New Roman" charset="0"/>
              </a:rPr>
            </a:br>
            <a:r>
              <a:rPr lang="en-US" sz="2400">
                <a:solidFill>
                  <a:srgbClr val="339933"/>
                </a:solidFill>
                <a:latin typeface="Times New Roman" charset="0"/>
              </a:rPr>
              <a:t>non-commuting operators</a:t>
            </a:r>
          </a:p>
        </p:txBody>
      </p:sp>
      <p:sp>
        <p:nvSpPr>
          <p:cNvPr id="115716" name="Line 4"/>
          <p:cNvSpPr>
            <a:spLocks noChangeShapeType="1"/>
          </p:cNvSpPr>
          <p:nvPr/>
        </p:nvSpPr>
        <p:spPr bwMode="auto">
          <a:xfrm flipH="1">
            <a:off x="2514600" y="16002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4572000" y="2209800"/>
            <a:ext cx="4343400" cy="3233738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Efficient general purpose </a:t>
            </a:r>
            <a:br>
              <a:rPr lang="en-US" sz="2400">
                <a:latin typeface="Times New Roman" charset="0"/>
              </a:rPr>
            </a:br>
            <a:r>
              <a:rPr lang="en-US" sz="2400">
                <a:solidFill>
                  <a:srgbClr val="339933"/>
                </a:solidFill>
                <a:latin typeface="Times New Roman" charset="0"/>
              </a:rPr>
              <a:t>numerical renormalization group</a:t>
            </a:r>
            <a:r>
              <a:rPr lang="en-US" sz="2400">
                <a:latin typeface="Times New Roman" charset="0"/>
              </a:rPr>
              <a:t> code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charset="0"/>
              </a:rPr>
              <a:t> flexible and adaptable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charset="0"/>
              </a:rPr>
              <a:t> highly optimized (partially parallelized)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charset="0"/>
              </a:rPr>
              <a:t> easy to use</a:t>
            </a: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>
            <a:off x="5486400" y="15240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0" name="Line 8"/>
          <p:cNvSpPr>
            <a:spLocks noChangeShapeType="1"/>
          </p:cNvSpPr>
          <p:nvPr/>
        </p:nvSpPr>
        <p:spPr bwMode="auto">
          <a:xfrm>
            <a:off x="4114800" y="2971800"/>
            <a:ext cx="381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8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37388" cy="668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5300" name="Group 4"/>
          <p:cNvGrpSpPr>
            <a:grpSpLocks/>
          </p:cNvGrpSpPr>
          <p:nvPr/>
        </p:nvGrpSpPr>
        <p:grpSpPr bwMode="auto">
          <a:xfrm>
            <a:off x="7162800" y="152400"/>
            <a:ext cx="1600200" cy="1128713"/>
            <a:chOff x="4272" y="0"/>
            <a:chExt cx="1008" cy="711"/>
          </a:xfrm>
        </p:grpSpPr>
        <p:sp>
          <p:nvSpPr>
            <p:cNvPr id="55301" name="Oval 5"/>
            <p:cNvSpPr>
              <a:spLocks noChangeArrowheads="1"/>
            </p:cNvSpPr>
            <p:nvPr/>
          </p:nvSpPr>
          <p:spPr bwMode="auto">
            <a:xfrm>
              <a:off x="4272" y="144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2" name="Oval 6"/>
            <p:cNvSpPr>
              <a:spLocks noChangeArrowheads="1"/>
            </p:cNvSpPr>
            <p:nvPr/>
          </p:nvSpPr>
          <p:spPr bwMode="auto">
            <a:xfrm>
              <a:off x="4896" y="144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3" name="Line 7"/>
            <p:cNvSpPr>
              <a:spLocks noChangeShapeType="1"/>
            </p:cNvSpPr>
            <p:nvPr/>
          </p:nvSpPr>
          <p:spPr bwMode="auto">
            <a:xfrm>
              <a:off x="4603" y="311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4" name="Text Box 8"/>
            <p:cNvSpPr txBox="1">
              <a:spLocks noChangeArrowheads="1"/>
            </p:cNvSpPr>
            <p:nvPr/>
          </p:nvSpPr>
          <p:spPr bwMode="auto">
            <a:xfrm>
              <a:off x="4272" y="480"/>
              <a:ext cx="3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Symbol" charset="0"/>
                </a:rPr>
                <a:t>e</a:t>
              </a:r>
              <a:r>
                <a:rPr lang="en-US"/>
                <a:t>, U</a:t>
              </a:r>
            </a:p>
          </p:txBody>
        </p: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4896" y="480"/>
              <a:ext cx="3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Symbol" charset="0"/>
                </a:rPr>
                <a:t>e</a:t>
              </a:r>
              <a:r>
                <a:rPr lang="en-US"/>
                <a:t>, U</a:t>
              </a:r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4704" y="0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t</a:t>
              </a:r>
            </a:p>
          </p:txBody>
        </p:sp>
      </p:grpSp>
      <p:grpSp>
        <p:nvGrpSpPr>
          <p:cNvPr id="55307" name="Group 11"/>
          <p:cNvGrpSpPr>
            <a:grpSpLocks/>
          </p:cNvGrpSpPr>
          <p:nvPr/>
        </p:nvGrpSpPr>
        <p:grpSpPr bwMode="auto">
          <a:xfrm>
            <a:off x="4876800" y="0"/>
            <a:ext cx="3284538" cy="563563"/>
            <a:chOff x="3072" y="0"/>
            <a:chExt cx="2069" cy="355"/>
          </a:xfrm>
        </p:grpSpPr>
        <p:sp>
          <p:nvSpPr>
            <p:cNvPr id="55308" name="Oval 12"/>
            <p:cNvSpPr>
              <a:spLocks noChangeArrowheads="1"/>
            </p:cNvSpPr>
            <p:nvPr/>
          </p:nvSpPr>
          <p:spPr bwMode="auto">
            <a:xfrm>
              <a:off x="4901" y="67"/>
              <a:ext cx="240" cy="288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9" name="Oval 13"/>
            <p:cNvSpPr>
              <a:spLocks noChangeArrowheads="1"/>
            </p:cNvSpPr>
            <p:nvPr/>
          </p:nvSpPr>
          <p:spPr bwMode="auto">
            <a:xfrm>
              <a:off x="3072" y="0"/>
              <a:ext cx="1008" cy="240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10" name="Line 14"/>
            <p:cNvSpPr>
              <a:spLocks noChangeShapeType="1"/>
            </p:cNvSpPr>
            <p:nvPr/>
          </p:nvSpPr>
          <p:spPr bwMode="auto">
            <a:xfrm flipH="1" flipV="1">
              <a:off x="4080" y="144"/>
              <a:ext cx="816" cy="48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1447800" y="0"/>
            <a:ext cx="6324600" cy="1295400"/>
            <a:chOff x="912" y="0"/>
            <a:chExt cx="3984" cy="816"/>
          </a:xfrm>
        </p:grpSpPr>
        <p:sp>
          <p:nvSpPr>
            <p:cNvPr id="55312" name="Oval 16"/>
            <p:cNvSpPr>
              <a:spLocks noChangeArrowheads="1"/>
            </p:cNvSpPr>
            <p:nvPr/>
          </p:nvSpPr>
          <p:spPr bwMode="auto">
            <a:xfrm>
              <a:off x="4470" y="604"/>
              <a:ext cx="426" cy="212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13" name="Oval 17"/>
            <p:cNvSpPr>
              <a:spLocks noChangeArrowheads="1"/>
            </p:cNvSpPr>
            <p:nvPr/>
          </p:nvSpPr>
          <p:spPr bwMode="auto">
            <a:xfrm>
              <a:off x="912" y="0"/>
              <a:ext cx="1680" cy="192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14" name="Line 18"/>
            <p:cNvSpPr>
              <a:spLocks noChangeShapeType="1"/>
            </p:cNvSpPr>
            <p:nvPr/>
          </p:nvSpPr>
          <p:spPr bwMode="auto">
            <a:xfrm>
              <a:off x="2412" y="153"/>
              <a:ext cx="2052" cy="567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315" name="Oval 19"/>
          <p:cNvSpPr>
            <a:spLocks noChangeArrowheads="1"/>
          </p:cNvSpPr>
          <p:nvPr/>
        </p:nvSpPr>
        <p:spPr bwMode="auto">
          <a:xfrm>
            <a:off x="2971800" y="1066800"/>
            <a:ext cx="3962400" cy="5334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5316" name="Group 20"/>
          <p:cNvGrpSpPr>
            <a:grpSpLocks/>
          </p:cNvGrpSpPr>
          <p:nvPr/>
        </p:nvGrpSpPr>
        <p:grpSpPr bwMode="auto">
          <a:xfrm>
            <a:off x="685800" y="1066800"/>
            <a:ext cx="6172200" cy="838200"/>
            <a:chOff x="432" y="672"/>
            <a:chExt cx="3888" cy="528"/>
          </a:xfrm>
        </p:grpSpPr>
        <p:sp>
          <p:nvSpPr>
            <p:cNvPr id="55317" name="Oval 21"/>
            <p:cNvSpPr>
              <a:spLocks noChangeArrowheads="1"/>
            </p:cNvSpPr>
            <p:nvPr/>
          </p:nvSpPr>
          <p:spPr bwMode="auto">
            <a:xfrm>
              <a:off x="432" y="672"/>
              <a:ext cx="1488" cy="528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18" name="Oval 22"/>
            <p:cNvSpPr>
              <a:spLocks noChangeArrowheads="1"/>
            </p:cNvSpPr>
            <p:nvPr/>
          </p:nvSpPr>
          <p:spPr bwMode="auto">
            <a:xfrm>
              <a:off x="1872" y="864"/>
              <a:ext cx="2448" cy="336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19" name="Group 23"/>
          <p:cNvGrpSpPr>
            <a:grpSpLocks/>
          </p:cNvGrpSpPr>
          <p:nvPr/>
        </p:nvGrpSpPr>
        <p:grpSpPr bwMode="auto">
          <a:xfrm>
            <a:off x="838200" y="609600"/>
            <a:ext cx="3733800" cy="2514600"/>
            <a:chOff x="528" y="384"/>
            <a:chExt cx="2352" cy="1584"/>
          </a:xfrm>
        </p:grpSpPr>
        <p:sp>
          <p:nvSpPr>
            <p:cNvPr id="55320" name="Oval 24"/>
            <p:cNvSpPr>
              <a:spLocks noChangeArrowheads="1"/>
            </p:cNvSpPr>
            <p:nvPr/>
          </p:nvSpPr>
          <p:spPr bwMode="auto">
            <a:xfrm>
              <a:off x="912" y="384"/>
              <a:ext cx="720" cy="192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21" name="Oval 25"/>
            <p:cNvSpPr>
              <a:spLocks noChangeArrowheads="1"/>
            </p:cNvSpPr>
            <p:nvPr/>
          </p:nvSpPr>
          <p:spPr bwMode="auto">
            <a:xfrm>
              <a:off x="528" y="1632"/>
              <a:ext cx="2352" cy="336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22" name="Group 26"/>
          <p:cNvGrpSpPr>
            <a:grpSpLocks/>
          </p:cNvGrpSpPr>
          <p:nvPr/>
        </p:nvGrpSpPr>
        <p:grpSpPr bwMode="auto">
          <a:xfrm>
            <a:off x="762000" y="228600"/>
            <a:ext cx="4876800" cy="2133600"/>
            <a:chOff x="480" y="144"/>
            <a:chExt cx="3072" cy="1344"/>
          </a:xfrm>
        </p:grpSpPr>
        <p:sp>
          <p:nvSpPr>
            <p:cNvPr id="55323" name="Oval 27"/>
            <p:cNvSpPr>
              <a:spLocks noChangeArrowheads="1"/>
            </p:cNvSpPr>
            <p:nvPr/>
          </p:nvSpPr>
          <p:spPr bwMode="auto">
            <a:xfrm>
              <a:off x="912" y="144"/>
              <a:ext cx="672" cy="192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24" name="Oval 28"/>
            <p:cNvSpPr>
              <a:spLocks noChangeArrowheads="1"/>
            </p:cNvSpPr>
            <p:nvPr/>
          </p:nvSpPr>
          <p:spPr bwMode="auto">
            <a:xfrm>
              <a:off x="480" y="1104"/>
              <a:ext cx="3072" cy="384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25" name="Group 29"/>
          <p:cNvGrpSpPr>
            <a:grpSpLocks/>
          </p:cNvGrpSpPr>
          <p:nvPr/>
        </p:nvGrpSpPr>
        <p:grpSpPr bwMode="auto">
          <a:xfrm>
            <a:off x="685800" y="381000"/>
            <a:ext cx="1600200" cy="2286000"/>
            <a:chOff x="432" y="240"/>
            <a:chExt cx="1008" cy="1440"/>
          </a:xfrm>
        </p:grpSpPr>
        <p:sp>
          <p:nvSpPr>
            <p:cNvPr id="55326" name="Oval 30"/>
            <p:cNvSpPr>
              <a:spLocks noChangeArrowheads="1"/>
            </p:cNvSpPr>
            <p:nvPr/>
          </p:nvSpPr>
          <p:spPr bwMode="auto">
            <a:xfrm>
              <a:off x="528" y="240"/>
              <a:ext cx="912" cy="240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27" name="Oval 31"/>
            <p:cNvSpPr>
              <a:spLocks noChangeArrowheads="1"/>
            </p:cNvSpPr>
            <p:nvPr/>
          </p:nvSpPr>
          <p:spPr bwMode="auto">
            <a:xfrm>
              <a:off x="432" y="1392"/>
              <a:ext cx="336" cy="288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28" name="Group 32"/>
          <p:cNvGrpSpPr>
            <a:grpSpLocks/>
          </p:cNvGrpSpPr>
          <p:nvPr/>
        </p:nvGrpSpPr>
        <p:grpSpPr bwMode="auto">
          <a:xfrm>
            <a:off x="685800" y="838200"/>
            <a:ext cx="1600200" cy="2590800"/>
            <a:chOff x="432" y="528"/>
            <a:chExt cx="1008" cy="1632"/>
          </a:xfrm>
        </p:grpSpPr>
        <p:sp>
          <p:nvSpPr>
            <p:cNvPr id="55329" name="Oval 33"/>
            <p:cNvSpPr>
              <a:spLocks noChangeArrowheads="1"/>
            </p:cNvSpPr>
            <p:nvPr/>
          </p:nvSpPr>
          <p:spPr bwMode="auto">
            <a:xfrm>
              <a:off x="528" y="528"/>
              <a:ext cx="912" cy="192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30" name="Oval 34"/>
            <p:cNvSpPr>
              <a:spLocks noChangeArrowheads="1"/>
            </p:cNvSpPr>
            <p:nvPr/>
          </p:nvSpPr>
          <p:spPr bwMode="auto">
            <a:xfrm>
              <a:off x="432" y="1872"/>
              <a:ext cx="336" cy="288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5331" name="Group 35"/>
          <p:cNvGrpSpPr>
            <a:grpSpLocks/>
          </p:cNvGrpSpPr>
          <p:nvPr/>
        </p:nvGrpSpPr>
        <p:grpSpPr bwMode="auto">
          <a:xfrm>
            <a:off x="457200" y="990600"/>
            <a:ext cx="6705600" cy="5715000"/>
            <a:chOff x="288" y="624"/>
            <a:chExt cx="4224" cy="3600"/>
          </a:xfrm>
        </p:grpSpPr>
        <p:sp>
          <p:nvSpPr>
            <p:cNvPr id="55332" name="Oval 36"/>
            <p:cNvSpPr>
              <a:spLocks noChangeArrowheads="1"/>
            </p:cNvSpPr>
            <p:nvPr/>
          </p:nvSpPr>
          <p:spPr bwMode="auto">
            <a:xfrm>
              <a:off x="960" y="2736"/>
              <a:ext cx="2400" cy="240"/>
            </a:xfrm>
            <a:prstGeom prst="ellips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33" name="Rectangle 37"/>
            <p:cNvSpPr>
              <a:spLocks noChangeArrowheads="1"/>
            </p:cNvSpPr>
            <p:nvPr/>
          </p:nvSpPr>
          <p:spPr bwMode="auto">
            <a:xfrm>
              <a:off x="336" y="3696"/>
              <a:ext cx="1440" cy="528"/>
            </a:xfrm>
            <a:prstGeom prst="rect">
              <a:avLst/>
            </a:prstGeom>
            <a:noFill/>
            <a:ln w="9525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34" name="Oval 38"/>
            <p:cNvSpPr>
              <a:spLocks noChangeArrowheads="1"/>
            </p:cNvSpPr>
            <p:nvPr/>
          </p:nvSpPr>
          <p:spPr bwMode="auto">
            <a:xfrm>
              <a:off x="288" y="624"/>
              <a:ext cx="4224" cy="624"/>
            </a:xfrm>
            <a:prstGeom prst="ellips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4372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5" grpId="0" animBg="1"/>
      <p:bldP spid="5531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SNEG - features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/>
              <a:t>fermionic</a:t>
            </a:r>
            <a:r>
              <a:rPr lang="en-US" sz="2800"/>
              <a:t> (Majorana, Dirac) and </a:t>
            </a:r>
            <a:r>
              <a:rPr lang="en-US" sz="2800" b="1"/>
              <a:t>bosonic</a:t>
            </a:r>
            <a:r>
              <a:rPr lang="en-US" sz="2800"/>
              <a:t> operators, </a:t>
            </a:r>
            <a:r>
              <a:rPr lang="en-US" sz="2800" b="1"/>
              <a:t>Grassman</a:t>
            </a:r>
            <a:r>
              <a:rPr lang="en-US" sz="2800"/>
              <a:t> numbers</a:t>
            </a:r>
          </a:p>
          <a:p>
            <a:pPr>
              <a:lnSpc>
                <a:spcPct val="90000"/>
              </a:lnSpc>
            </a:pPr>
            <a:r>
              <a:rPr lang="en-US" sz="2800"/>
              <a:t>basis construction (well defined number and spin (</a:t>
            </a:r>
            <a:r>
              <a:rPr lang="en-US" sz="2800" i="1"/>
              <a:t>Q</a:t>
            </a:r>
            <a:r>
              <a:rPr lang="en-US" sz="2800"/>
              <a:t>,</a:t>
            </a:r>
            <a:r>
              <a:rPr lang="en-US" sz="2800" i="1"/>
              <a:t>S</a:t>
            </a:r>
            <a:r>
              <a:rPr lang="en-US" sz="2800"/>
              <a:t>), isospin and spin (</a:t>
            </a:r>
            <a:r>
              <a:rPr lang="en-US" sz="2800" i="1"/>
              <a:t>I</a:t>
            </a:r>
            <a:r>
              <a:rPr lang="en-US" sz="2800"/>
              <a:t>,</a:t>
            </a:r>
            <a:r>
              <a:rPr lang="en-US" sz="2800" i="1"/>
              <a:t>S</a:t>
            </a:r>
            <a:r>
              <a:rPr lang="en-US" sz="2800"/>
              <a:t>), etc.)</a:t>
            </a:r>
          </a:p>
          <a:p>
            <a:pPr>
              <a:lnSpc>
                <a:spcPct val="90000"/>
              </a:lnSpc>
            </a:pPr>
            <a:r>
              <a:rPr lang="en-US" sz="2800" b="1"/>
              <a:t>symbolic sums</a:t>
            </a:r>
            <a:r>
              <a:rPr lang="en-US" sz="2800"/>
              <a:t> over dummy indexes (</a:t>
            </a:r>
            <a:r>
              <a:rPr lang="en-US" sz="2800" b="1" i="1"/>
              <a:t>k</a:t>
            </a:r>
            <a:r>
              <a:rPr lang="en-US" sz="2800"/>
              <a:t>, </a:t>
            </a:r>
            <a:r>
              <a:rPr lang="en-US" sz="2800">
                <a:latin typeface="Symbol" charset="0"/>
              </a:rPr>
              <a:t>s</a:t>
            </a:r>
            <a:r>
              <a:rPr lang="en-US" sz="2800"/>
              <a:t>)</a:t>
            </a:r>
          </a:p>
          <a:p>
            <a:pPr>
              <a:lnSpc>
                <a:spcPct val="90000"/>
              </a:lnSpc>
            </a:pPr>
            <a:r>
              <a:rPr lang="en-US" sz="2800" b="1"/>
              <a:t>Wick</a:t>
            </a:r>
            <a:r>
              <a:rPr lang="ja-JP" altLang="en-US" sz="2800" b="1">
                <a:latin typeface="Arial"/>
              </a:rPr>
              <a:t>’</a:t>
            </a:r>
            <a:r>
              <a:rPr lang="en-US" sz="2800" b="1"/>
              <a:t>s theorem</a:t>
            </a:r>
            <a:r>
              <a:rPr lang="en-US" sz="2800"/>
              <a:t> (with either empty band or Fermi sea vacuum states)</a:t>
            </a:r>
          </a:p>
          <a:p>
            <a:pPr>
              <a:lnSpc>
                <a:spcPct val="90000"/>
              </a:lnSpc>
            </a:pPr>
            <a:r>
              <a:rPr lang="en-US" sz="2800"/>
              <a:t>Dirac</a:t>
            </a:r>
            <a:r>
              <a:rPr lang="ja-JP" altLang="en-US" sz="2800">
                <a:latin typeface="Arial"/>
              </a:rPr>
              <a:t>’</a:t>
            </a:r>
            <a:r>
              <a:rPr lang="en-US" sz="2800"/>
              <a:t>s </a:t>
            </a:r>
            <a:r>
              <a:rPr lang="en-US" sz="2800" b="1"/>
              <a:t>bra</a:t>
            </a:r>
            <a:r>
              <a:rPr lang="en-US" sz="2800"/>
              <a:t> and </a:t>
            </a:r>
            <a:r>
              <a:rPr lang="en-US" sz="2800" b="1"/>
              <a:t>ket</a:t>
            </a:r>
            <a:r>
              <a:rPr lang="en-US" sz="2800"/>
              <a:t> notation</a:t>
            </a:r>
          </a:p>
          <a:p>
            <a:pPr>
              <a:lnSpc>
                <a:spcPct val="90000"/>
              </a:lnSpc>
            </a:pPr>
            <a:r>
              <a:rPr lang="en-US" sz="2800"/>
              <a:t>Simplifications using </a:t>
            </a:r>
            <a:r>
              <a:rPr lang="en-US" sz="2800" b="1"/>
              <a:t>Baker-Campbell-Hausdorff</a:t>
            </a:r>
            <a:r>
              <a:rPr lang="en-US" sz="2800"/>
              <a:t> and </a:t>
            </a:r>
            <a:r>
              <a:rPr lang="en-US" sz="2800" b="1"/>
              <a:t>Menda</a:t>
            </a:r>
            <a:r>
              <a:rPr lang="sl-SI" sz="2800" b="1"/>
              <a:t>š</a:t>
            </a:r>
            <a:r>
              <a:rPr lang="en-US" sz="2800" b="1"/>
              <a:t>-Milutinovi</a:t>
            </a:r>
            <a:r>
              <a:rPr lang="sl-SI" sz="2800" b="1"/>
              <a:t>ć</a:t>
            </a:r>
            <a:r>
              <a:rPr lang="en-US" sz="2800"/>
              <a:t> formula</a:t>
            </a:r>
          </a:p>
        </p:txBody>
      </p:sp>
    </p:spTree>
    <p:extLst>
      <p:ext uri="{BB962C8B-B14F-4D97-AF65-F5344CB8AC3E}">
        <p14:creationId xmlns:p14="http://schemas.microsoft.com/office/powerpoint/2010/main" val="3893278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SNEG - applications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exact diagonalization of small clusters</a:t>
            </a:r>
          </a:p>
          <a:p>
            <a:pPr>
              <a:lnSpc>
                <a:spcPct val="90000"/>
              </a:lnSpc>
            </a:pPr>
            <a:r>
              <a:rPr lang="en-US"/>
              <a:t>perturbation theory to high order</a:t>
            </a:r>
          </a:p>
          <a:p>
            <a:pPr>
              <a:lnSpc>
                <a:spcPct val="90000"/>
              </a:lnSpc>
            </a:pPr>
            <a:r>
              <a:rPr lang="en-US"/>
              <a:t>high-temperature series expansion</a:t>
            </a:r>
          </a:p>
          <a:p>
            <a:pPr>
              <a:lnSpc>
                <a:spcPct val="90000"/>
              </a:lnSpc>
            </a:pPr>
            <a:r>
              <a:rPr lang="en-US"/>
              <a:t>evaluation of (anti-)commutators of complex expressions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chemeClr val="accent2"/>
                </a:solidFill>
              </a:rPr>
              <a:t>NRG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chemeClr val="accent2"/>
                </a:solidFill>
              </a:rPr>
              <a:t>derivation of coefficients required in the NRG iteration</a:t>
            </a:r>
          </a:p>
          <a:p>
            <a:pPr lvl="1">
              <a:lnSpc>
                <a:spcPct val="90000"/>
              </a:lnSpc>
            </a:pPr>
            <a:r>
              <a:rPr lang="en-US">
                <a:solidFill>
                  <a:schemeClr val="accent2"/>
                </a:solidFill>
              </a:rPr>
              <a:t>problem setup</a:t>
            </a:r>
          </a:p>
        </p:txBody>
      </p:sp>
    </p:spTree>
    <p:extLst>
      <p:ext uri="{BB962C8B-B14F-4D97-AF65-F5344CB8AC3E}">
        <p14:creationId xmlns:p14="http://schemas.microsoft.com/office/powerpoint/2010/main" val="282439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Arial"/>
              </a:rPr>
              <a:t>“</a:t>
            </a:r>
            <a:r>
              <a:rPr lang="en-US"/>
              <a:t>NRG Ljubljana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- goals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solidFill>
                  <a:schemeClr val="accent2"/>
                </a:solidFill>
                <a:sym typeface="Symbol" charset="0"/>
              </a:rPr>
              <a:t>Flexibility</a:t>
            </a:r>
            <a:r>
              <a:rPr lang="en-US" sz="2800">
                <a:sym typeface="Symbol" charset="0"/>
              </a:rPr>
              <a:t> (very few hard</a:t>
            </a:r>
            <a:r>
              <a:rPr lang="sl-SI" sz="2800">
                <a:sym typeface="Symbol" charset="0"/>
              </a:rPr>
              <a:t>-</a:t>
            </a:r>
            <a:r>
              <a:rPr lang="en-US" sz="2800">
                <a:sym typeface="Symbol" charset="0"/>
              </a:rPr>
              <a:t>coded limits, adaptability)</a:t>
            </a:r>
          </a:p>
          <a:p>
            <a:r>
              <a:rPr lang="en-US" sz="2800"/>
              <a:t>Implementation using modern high-level programming paradigms </a:t>
            </a:r>
            <a:br>
              <a:rPr lang="en-US" sz="2800"/>
            </a:br>
            <a:r>
              <a:rPr lang="en-US" sz="2800"/>
              <a:t>(functional programming in Mathematica,</a:t>
            </a:r>
            <a:br>
              <a:rPr lang="en-US" sz="2800"/>
            </a:br>
            <a:r>
              <a:rPr lang="en-US" sz="2800"/>
              <a:t> object oriented programming in C++) </a:t>
            </a:r>
            <a:br>
              <a:rPr lang="en-US" sz="2800"/>
            </a:br>
            <a:r>
              <a:rPr lang="en-US" sz="2800">
                <a:sym typeface="Symbol" charset="0"/>
              </a:rPr>
              <a:t> </a:t>
            </a:r>
            <a:r>
              <a:rPr lang="en-US" sz="2800">
                <a:solidFill>
                  <a:schemeClr val="accent2"/>
                </a:solidFill>
                <a:sym typeface="Symbol" charset="0"/>
              </a:rPr>
              <a:t>short</a:t>
            </a:r>
            <a:r>
              <a:rPr lang="en-US" sz="2800">
                <a:sym typeface="Symbol" charset="0"/>
              </a:rPr>
              <a:t> and </a:t>
            </a:r>
            <a:r>
              <a:rPr lang="en-US" sz="2800">
                <a:solidFill>
                  <a:schemeClr val="accent2"/>
                </a:solidFill>
                <a:sym typeface="Symbol" charset="0"/>
              </a:rPr>
              <a:t>maintainable code</a:t>
            </a:r>
          </a:p>
          <a:p>
            <a:r>
              <a:rPr lang="en-US" sz="2800">
                <a:solidFill>
                  <a:schemeClr val="accent2"/>
                </a:solidFill>
                <a:sym typeface="Symbol" charset="0"/>
              </a:rPr>
              <a:t>Efficiency</a:t>
            </a:r>
            <a:r>
              <a:rPr lang="en-US" sz="2800">
                <a:sym typeface="Symbol" charset="0"/>
              </a:rPr>
              <a:t> (LAPACK routines for diagonalization)</a:t>
            </a:r>
          </a:p>
          <a:p>
            <a:r>
              <a:rPr lang="en-US" sz="2800">
                <a:solidFill>
                  <a:schemeClr val="accent2"/>
                </a:solidFill>
                <a:sym typeface="Symbol" charset="0"/>
              </a:rPr>
              <a:t>Free</a:t>
            </a:r>
            <a:r>
              <a:rPr lang="en-US" sz="2800">
                <a:sym typeface="Symbol" charset="0"/>
              </a:rPr>
              <a:t> availability</a:t>
            </a:r>
          </a:p>
          <a:p>
            <a:endParaRPr lang="en-US" sz="2800"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36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Definition of a quantum impurity problem in </a:t>
            </a:r>
            <a:r>
              <a:rPr lang="ja-JP" altLang="en-US" sz="4000">
                <a:latin typeface="Arial"/>
              </a:rPr>
              <a:t>“</a:t>
            </a:r>
            <a:r>
              <a:rPr lang="en-US" sz="4000"/>
              <a:t>NRG Ljubljana</a:t>
            </a:r>
            <a:r>
              <a:rPr lang="ja-JP" altLang="en-US" sz="4000">
                <a:latin typeface="Arial"/>
              </a:rPr>
              <a:t>”</a:t>
            </a:r>
            <a:endParaRPr lang="en-US" sz="4000"/>
          </a:p>
        </p:txBody>
      </p:sp>
      <p:grpSp>
        <p:nvGrpSpPr>
          <p:cNvPr id="61443" name="Group 3"/>
          <p:cNvGrpSpPr>
            <a:grpSpLocks/>
          </p:cNvGrpSpPr>
          <p:nvPr/>
        </p:nvGrpSpPr>
        <p:grpSpPr bwMode="auto">
          <a:xfrm>
            <a:off x="2895600" y="1981200"/>
            <a:ext cx="2667000" cy="1905000"/>
            <a:chOff x="1824" y="1248"/>
            <a:chExt cx="1680" cy="1200"/>
          </a:xfrm>
        </p:grpSpPr>
        <p:sp>
          <p:nvSpPr>
            <p:cNvPr id="61444" name="Oval 4"/>
            <p:cNvSpPr>
              <a:spLocks noChangeArrowheads="1"/>
            </p:cNvSpPr>
            <p:nvPr/>
          </p:nvSpPr>
          <p:spPr bwMode="auto">
            <a:xfrm>
              <a:off x="1920" y="1248"/>
              <a:ext cx="432" cy="4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45" name="Oval 5"/>
            <p:cNvSpPr>
              <a:spLocks noChangeArrowheads="1"/>
            </p:cNvSpPr>
            <p:nvPr/>
          </p:nvSpPr>
          <p:spPr bwMode="auto">
            <a:xfrm>
              <a:off x="2976" y="1248"/>
              <a:ext cx="432" cy="4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46" name="Oval 6"/>
            <p:cNvSpPr>
              <a:spLocks noChangeArrowheads="1"/>
            </p:cNvSpPr>
            <p:nvPr/>
          </p:nvSpPr>
          <p:spPr bwMode="auto">
            <a:xfrm>
              <a:off x="1920" y="2016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47" name="Oval 7"/>
            <p:cNvSpPr>
              <a:spLocks noChangeArrowheads="1"/>
            </p:cNvSpPr>
            <p:nvPr/>
          </p:nvSpPr>
          <p:spPr bwMode="auto">
            <a:xfrm>
              <a:off x="2976" y="2016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48" name="Text Box 8"/>
            <p:cNvSpPr txBox="1">
              <a:spLocks noChangeArrowheads="1"/>
            </p:cNvSpPr>
            <p:nvPr/>
          </p:nvSpPr>
          <p:spPr bwMode="auto">
            <a:xfrm>
              <a:off x="1824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/>
                <a:t>f</a:t>
              </a:r>
              <a:r>
                <a:rPr lang="en-US" sz="2400" baseline="-25000"/>
                <a:t>0,L </a:t>
              </a:r>
            </a:p>
          </p:txBody>
        </p:sp>
        <p:sp>
          <p:nvSpPr>
            <p:cNvPr id="61449" name="Text Box 9"/>
            <p:cNvSpPr txBox="1">
              <a:spLocks noChangeArrowheads="1"/>
            </p:cNvSpPr>
            <p:nvPr/>
          </p:nvSpPr>
          <p:spPr bwMode="auto">
            <a:xfrm>
              <a:off x="2880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/>
                <a:t>f</a:t>
              </a:r>
              <a:r>
                <a:rPr lang="en-US" sz="2400" baseline="-25000"/>
                <a:t>0,R </a:t>
              </a:r>
            </a:p>
          </p:txBody>
        </p:sp>
        <p:sp>
          <p:nvSpPr>
            <p:cNvPr id="61450" name="Text Box 10"/>
            <p:cNvSpPr txBox="1">
              <a:spLocks noChangeArrowheads="1"/>
            </p:cNvSpPr>
            <p:nvPr/>
          </p:nvSpPr>
          <p:spPr bwMode="auto">
            <a:xfrm>
              <a:off x="2016" y="206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a</a:t>
              </a:r>
            </a:p>
          </p:txBody>
        </p:sp>
        <p:sp>
          <p:nvSpPr>
            <p:cNvPr id="61451" name="Text Box 11"/>
            <p:cNvSpPr txBox="1">
              <a:spLocks noChangeArrowheads="1"/>
            </p:cNvSpPr>
            <p:nvPr/>
          </p:nvSpPr>
          <p:spPr bwMode="auto">
            <a:xfrm>
              <a:off x="3072" y="206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b</a:t>
              </a:r>
            </a:p>
          </p:txBody>
        </p:sp>
      </p:grpSp>
      <p:sp>
        <p:nvSpPr>
          <p:cNvPr id="61452" name="Line 12"/>
          <p:cNvSpPr>
            <a:spLocks noChangeShapeType="1"/>
          </p:cNvSpPr>
          <p:nvPr/>
        </p:nvSpPr>
        <p:spPr bwMode="auto">
          <a:xfrm>
            <a:off x="3395663" y="2678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3" name="Line 13"/>
          <p:cNvSpPr>
            <a:spLocks noChangeShapeType="1"/>
          </p:cNvSpPr>
          <p:nvPr/>
        </p:nvSpPr>
        <p:spPr bwMode="auto">
          <a:xfrm>
            <a:off x="5060950" y="2676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4" name="Line 14"/>
          <p:cNvSpPr>
            <a:spLocks noChangeShapeType="1"/>
          </p:cNvSpPr>
          <p:nvPr/>
        </p:nvSpPr>
        <p:spPr bwMode="auto">
          <a:xfrm>
            <a:off x="3733800" y="35385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55" name="Text Box 15"/>
          <p:cNvSpPr txBox="1">
            <a:spLocks noChangeArrowheads="1"/>
          </p:cNvSpPr>
          <p:nvPr/>
        </p:nvSpPr>
        <p:spPr bwMode="auto">
          <a:xfrm>
            <a:off x="3962400" y="2971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t</a:t>
            </a:r>
          </a:p>
        </p:txBody>
      </p:sp>
      <p:sp>
        <p:nvSpPr>
          <p:cNvPr id="61456" name="Text Box 16"/>
          <p:cNvSpPr txBox="1">
            <a:spLocks noChangeArrowheads="1"/>
          </p:cNvSpPr>
          <p:nvPr/>
        </p:nvSpPr>
        <p:spPr bwMode="auto">
          <a:xfrm>
            <a:off x="381000" y="4419600"/>
            <a:ext cx="83058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Himp = eps (number[a[]]+number[b[]])+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U/2 (pow[number[a[]]-1,2]+pow[number[b[]]-1,2])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Hab = t hop[a[],b[]] 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Hc = Sqrt[Gamma] (hop[a[],f[L]] + hop[b[],f[R]])</a:t>
            </a:r>
          </a:p>
        </p:txBody>
      </p:sp>
      <p:sp>
        <p:nvSpPr>
          <p:cNvPr id="61457" name="Text Box 17"/>
          <p:cNvSpPr txBox="1">
            <a:spLocks noChangeArrowheads="1"/>
          </p:cNvSpPr>
          <p:nvPr/>
        </p:nvSpPr>
        <p:spPr bwMode="auto">
          <a:xfrm>
            <a:off x="3657600" y="5181600"/>
            <a:ext cx="373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+ J spinspin[a[],b[]]</a:t>
            </a:r>
          </a:p>
        </p:txBody>
      </p:sp>
      <p:sp>
        <p:nvSpPr>
          <p:cNvPr id="61458" name="Text Box 18"/>
          <p:cNvSpPr txBox="1">
            <a:spLocks noChangeArrowheads="1"/>
          </p:cNvSpPr>
          <p:nvPr/>
        </p:nvSpPr>
        <p:spPr bwMode="auto">
          <a:xfrm>
            <a:off x="3657600" y="5181600"/>
            <a:ext cx="4648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accent2"/>
                </a:solidFill>
                <a:latin typeface="Courier New" charset="0"/>
              </a:rPr>
              <a:t>+ V chargecharge[a[],b[]]</a:t>
            </a:r>
          </a:p>
        </p:txBody>
      </p:sp>
    </p:spTree>
    <p:extLst>
      <p:ext uri="{BB962C8B-B14F-4D97-AF65-F5344CB8AC3E}">
        <p14:creationId xmlns:p14="http://schemas.microsoft.com/office/powerpoint/2010/main" val="1076159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7" grpId="0"/>
      <p:bldP spid="61457" grpId="1"/>
      <p:bldP spid="614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Definition of a quantum impurity problem in </a:t>
            </a:r>
            <a:r>
              <a:rPr lang="ja-JP" altLang="en-US" sz="4000">
                <a:latin typeface="Arial"/>
              </a:rPr>
              <a:t>“</a:t>
            </a:r>
            <a:r>
              <a:rPr lang="en-US" sz="4000"/>
              <a:t>NRG Ljubljana</a:t>
            </a:r>
            <a:r>
              <a:rPr lang="ja-JP" altLang="en-US" sz="4000">
                <a:latin typeface="Arial"/>
              </a:rPr>
              <a:t>”</a:t>
            </a:r>
            <a:endParaRPr lang="en-US" sz="4000"/>
          </a:p>
        </p:txBody>
      </p: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2895600" y="1981200"/>
            <a:ext cx="2667000" cy="1905000"/>
            <a:chOff x="1824" y="1248"/>
            <a:chExt cx="1680" cy="1200"/>
          </a:xfrm>
        </p:grpSpPr>
        <p:sp>
          <p:nvSpPr>
            <p:cNvPr id="49156" name="Oval 4"/>
            <p:cNvSpPr>
              <a:spLocks noChangeArrowheads="1"/>
            </p:cNvSpPr>
            <p:nvPr/>
          </p:nvSpPr>
          <p:spPr bwMode="auto">
            <a:xfrm>
              <a:off x="1920" y="1248"/>
              <a:ext cx="432" cy="4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57" name="Oval 5"/>
            <p:cNvSpPr>
              <a:spLocks noChangeArrowheads="1"/>
            </p:cNvSpPr>
            <p:nvPr/>
          </p:nvSpPr>
          <p:spPr bwMode="auto">
            <a:xfrm>
              <a:off x="2976" y="1248"/>
              <a:ext cx="432" cy="4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58" name="Oval 6"/>
            <p:cNvSpPr>
              <a:spLocks noChangeArrowheads="1"/>
            </p:cNvSpPr>
            <p:nvPr/>
          </p:nvSpPr>
          <p:spPr bwMode="auto">
            <a:xfrm>
              <a:off x="1920" y="2016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59" name="Oval 7"/>
            <p:cNvSpPr>
              <a:spLocks noChangeArrowheads="1"/>
            </p:cNvSpPr>
            <p:nvPr/>
          </p:nvSpPr>
          <p:spPr bwMode="auto">
            <a:xfrm>
              <a:off x="2976" y="2016"/>
              <a:ext cx="432" cy="4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0" name="Text Box 8"/>
            <p:cNvSpPr txBox="1">
              <a:spLocks noChangeArrowheads="1"/>
            </p:cNvSpPr>
            <p:nvPr/>
          </p:nvSpPr>
          <p:spPr bwMode="auto">
            <a:xfrm>
              <a:off x="1824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/>
                <a:t>f</a:t>
              </a:r>
              <a:r>
                <a:rPr lang="en-US" sz="2400" baseline="-25000"/>
                <a:t>0,L </a:t>
              </a:r>
            </a:p>
          </p:txBody>
        </p:sp>
        <p:sp>
          <p:nvSpPr>
            <p:cNvPr id="49161" name="Text Box 9"/>
            <p:cNvSpPr txBox="1">
              <a:spLocks noChangeArrowheads="1"/>
            </p:cNvSpPr>
            <p:nvPr/>
          </p:nvSpPr>
          <p:spPr bwMode="auto">
            <a:xfrm>
              <a:off x="2880" y="1296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/>
                <a:t>f</a:t>
              </a:r>
              <a:r>
                <a:rPr lang="en-US" sz="2400" baseline="-25000"/>
                <a:t>0,R </a:t>
              </a:r>
            </a:p>
          </p:txBody>
        </p:sp>
        <p:sp>
          <p:nvSpPr>
            <p:cNvPr id="49162" name="Text Box 10"/>
            <p:cNvSpPr txBox="1">
              <a:spLocks noChangeArrowheads="1"/>
            </p:cNvSpPr>
            <p:nvPr/>
          </p:nvSpPr>
          <p:spPr bwMode="auto">
            <a:xfrm>
              <a:off x="2016" y="206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a</a:t>
              </a:r>
            </a:p>
          </p:txBody>
        </p:sp>
        <p:sp>
          <p:nvSpPr>
            <p:cNvPr id="49163" name="Text Box 11"/>
            <p:cNvSpPr txBox="1">
              <a:spLocks noChangeArrowheads="1"/>
            </p:cNvSpPr>
            <p:nvPr/>
          </p:nvSpPr>
          <p:spPr bwMode="auto">
            <a:xfrm>
              <a:off x="3072" y="206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/>
                <a:t>b</a:t>
              </a:r>
            </a:p>
          </p:txBody>
        </p:sp>
      </p:grpSp>
      <p:sp>
        <p:nvSpPr>
          <p:cNvPr id="49164" name="Line 12"/>
          <p:cNvSpPr>
            <a:spLocks noChangeShapeType="1"/>
          </p:cNvSpPr>
          <p:nvPr/>
        </p:nvSpPr>
        <p:spPr bwMode="auto">
          <a:xfrm>
            <a:off x="3395663" y="2678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5060950" y="2676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>
            <a:off x="3733800" y="35385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3962400" y="2971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t</a:t>
            </a: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381000" y="4419600"/>
            <a:ext cx="83058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Himp = </a:t>
            </a:r>
            <a:r>
              <a:rPr lang="en-US" sz="2000" b="1">
                <a:solidFill>
                  <a:srgbClr val="CC3300"/>
                </a:solidFill>
                <a:latin typeface="Courier New" charset="0"/>
              </a:rPr>
              <a:t>epsa number[a[]] + epsb number[b[]]</a:t>
            </a:r>
            <a:r>
              <a:rPr lang="en-US" sz="2000" b="1">
                <a:latin typeface="Courier New" charset="0"/>
              </a:rPr>
              <a:t> +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U/2 (pow[number[a[]]-1,2]+pow[number[b[]]-1,2])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Hab = t hop[a[],b[]] 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Hc = Sqrt[Gamma] (hop[a[],f[L]] + hop[b[],f[R]])</a:t>
            </a:r>
          </a:p>
        </p:txBody>
      </p:sp>
    </p:spTree>
    <p:extLst>
      <p:ext uri="{BB962C8B-B14F-4D97-AF65-F5344CB8AC3E}">
        <p14:creationId xmlns:p14="http://schemas.microsoft.com/office/powerpoint/2010/main" val="3003799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7924800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l-SI" sz="2400" i="1"/>
              <a:t>“</a:t>
            </a:r>
            <a:r>
              <a:rPr lang="en-US" sz="2400" i="1"/>
              <a:t>By relieving the brain of all unnecessary work, a </a:t>
            </a:r>
            <a:r>
              <a:rPr lang="en-US" sz="2400" b="1" i="1"/>
              <a:t>good </a:t>
            </a:r>
            <a:endParaRPr lang="en-US" sz="2400" b="1"/>
          </a:p>
          <a:p>
            <a:r>
              <a:rPr lang="en-US" sz="2400" b="1" i="1"/>
              <a:t>notation</a:t>
            </a:r>
            <a:r>
              <a:rPr lang="en-US" sz="2400" i="1"/>
              <a:t> sets it free to concentrate on more advanced</a:t>
            </a:r>
            <a:r>
              <a:rPr lang="sl-SI" sz="2400" i="1"/>
              <a:t> </a:t>
            </a:r>
            <a:r>
              <a:rPr lang="en-US" sz="2400" i="1"/>
              <a:t>problems, and in effect increases the mental power of the race.</a:t>
            </a:r>
            <a:r>
              <a:rPr lang="sl-SI" sz="2400" i="1"/>
              <a:t>”</a:t>
            </a:r>
            <a:endParaRPr lang="en-US" sz="2400"/>
          </a:p>
          <a:p>
            <a:pPr algn="r"/>
            <a:r>
              <a:rPr lang="en-US" sz="2400"/>
              <a:t>Alfred North Whitehead</a:t>
            </a:r>
          </a:p>
          <a:p>
            <a:endParaRPr lang="en-US" sz="2400"/>
          </a:p>
          <a:p>
            <a:pPr>
              <a:spcBef>
                <a:spcPct val="5000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34121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5578475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79847" y="988852"/>
            <a:ext cx="1621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nrginit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779847" y="2727774"/>
            <a:ext cx="1621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nrgrun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576181" y="4345298"/>
            <a:ext cx="1621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various scripts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1552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Computable quantities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/>
              <a:t>Finite-site excitation spectra</a:t>
            </a:r>
            <a:r>
              <a:rPr lang="en-US" sz="2800"/>
              <a:t> (flow diagrams)</a:t>
            </a:r>
            <a:endParaRPr lang="sl-SI" sz="2800"/>
          </a:p>
          <a:p>
            <a:pPr>
              <a:lnSpc>
                <a:spcPct val="80000"/>
              </a:lnSpc>
            </a:pPr>
            <a:r>
              <a:rPr lang="en-US" sz="2800" b="1"/>
              <a:t>Thermodynamic</a:t>
            </a:r>
            <a:r>
              <a:rPr lang="sl-SI" sz="2800" b="1"/>
              <a:t>s</a:t>
            </a:r>
            <a:r>
              <a:rPr lang="sl-SI" sz="2800"/>
              <a:t>: </a:t>
            </a:r>
            <a:r>
              <a:rPr lang="en-US" sz="2800"/>
              <a:t/>
            </a:r>
            <a:br>
              <a:rPr lang="en-US" sz="2800"/>
            </a:br>
            <a:r>
              <a:rPr lang="sl-SI" sz="2800"/>
              <a:t>magnet</a:t>
            </a:r>
            <a:r>
              <a:rPr lang="en-US" sz="2800"/>
              <a:t>ic and charge</a:t>
            </a:r>
            <a:r>
              <a:rPr lang="sl-SI" sz="2800"/>
              <a:t> susceptibil</a:t>
            </a:r>
            <a:r>
              <a:rPr lang="en-US" sz="2800"/>
              <a:t>ity</a:t>
            </a:r>
            <a:r>
              <a:rPr lang="sl-SI" sz="2800"/>
              <a:t>,</a:t>
            </a:r>
            <a:r>
              <a:rPr lang="en-US" sz="2800"/>
              <a:t> entropy</a:t>
            </a:r>
            <a:r>
              <a:rPr lang="sl-SI" sz="2800"/>
              <a:t>, </a:t>
            </a:r>
            <a:r>
              <a:rPr lang="en-US" sz="2800"/>
              <a:t>heat capacity</a:t>
            </a:r>
          </a:p>
          <a:p>
            <a:pPr>
              <a:lnSpc>
                <a:spcPct val="80000"/>
              </a:lnSpc>
            </a:pPr>
            <a:r>
              <a:rPr lang="en-US" sz="2800" b="1"/>
              <a:t>Correlation</a:t>
            </a:r>
            <a:r>
              <a:rPr lang="sl-SI" sz="2800" b="1"/>
              <a:t>s</a:t>
            </a:r>
            <a:r>
              <a:rPr lang="sl-SI" sz="2800"/>
              <a:t>: </a:t>
            </a:r>
            <a:r>
              <a:rPr lang="en-US" sz="2800"/>
              <a:t/>
            </a:r>
            <a:br>
              <a:rPr lang="en-US" sz="2800"/>
            </a:br>
            <a:r>
              <a:rPr lang="en-US" sz="2800"/>
              <a:t> spin-spin correlations</a:t>
            </a:r>
            <a:r>
              <a:rPr lang="sl-SI" sz="2800"/>
              <a:t>,</a:t>
            </a:r>
            <a:r>
              <a:rPr lang="en-US" sz="2800"/>
              <a:t> charge fluctuation</a:t>
            </a:r>
            <a:r>
              <a:rPr lang="sl-SI" sz="2800"/>
              <a:t>s,...</a:t>
            </a:r>
            <a:r>
              <a:rPr lang="en-US" sz="2800"/>
              <a:t/>
            </a:r>
            <a:br>
              <a:rPr lang="en-US" sz="2800"/>
            </a:b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spinspin[a[],b[]]</a:t>
            </a:r>
            <a:endParaRPr lang="sl-SI" sz="2400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sl-SI" sz="2400" b="1">
                <a:solidFill>
                  <a:schemeClr val="accent2"/>
                </a:solidFill>
                <a:latin typeface="Courier New" charset="0"/>
              </a:rPr>
              <a:t>	</a:t>
            </a: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number[d[]]</a:t>
            </a:r>
            <a:br>
              <a:rPr lang="en-US" sz="2400" b="1">
                <a:solidFill>
                  <a:schemeClr val="accent2"/>
                </a:solidFill>
                <a:latin typeface="Courier New" charset="0"/>
              </a:rPr>
            </a:br>
            <a:r>
              <a:rPr lang="en-US" sz="2400" b="1">
                <a:solidFill>
                  <a:schemeClr val="accent2"/>
                </a:solidFill>
                <a:latin typeface="Courier New" charset="0"/>
              </a:rPr>
              <a:t>pow[number[d[]], 2] </a:t>
            </a:r>
            <a:endParaRPr lang="sl-SI" sz="2400" b="1">
              <a:solidFill>
                <a:schemeClr val="accent2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sl-SI" sz="2800" b="1"/>
              <a:t>D</a:t>
            </a:r>
            <a:r>
              <a:rPr lang="en-US" sz="2800" b="1"/>
              <a:t>ynamics</a:t>
            </a:r>
            <a:r>
              <a:rPr lang="sl-SI" sz="2800"/>
              <a:t>: </a:t>
            </a:r>
            <a:r>
              <a:rPr lang="en-US" sz="2800"/>
              <a:t/>
            </a:r>
            <a:br>
              <a:rPr lang="en-US" sz="2800"/>
            </a:br>
            <a:r>
              <a:rPr lang="en-US" sz="2800"/>
              <a:t>spectral functions, dynamical magnetic </a:t>
            </a:r>
            <a:r>
              <a:rPr lang="sl-SI" sz="2800"/>
              <a:t>and charge </a:t>
            </a:r>
            <a:r>
              <a:rPr lang="en-US" sz="2800"/>
              <a:t>susceptibility, other response functions</a:t>
            </a:r>
          </a:p>
        </p:txBody>
      </p:sp>
    </p:spTree>
    <p:extLst>
      <p:ext uri="{BB962C8B-B14F-4D97-AF65-F5344CB8AC3E}">
        <p14:creationId xmlns:p14="http://schemas.microsoft.com/office/powerpoint/2010/main" val="3593074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input file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0010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[param]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model=SIAM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U=1.0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Gamma=0.04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Lambda=3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Nmax=40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keepenergy=10.0</a:t>
            </a:r>
            <a:br>
              <a:rPr lang="en-US" sz="2000" b="1">
                <a:latin typeface="Courier New" charset="0"/>
              </a:rPr>
            </a:br>
            <a:r>
              <a:rPr lang="en-US" sz="2000" b="1">
                <a:latin typeface="Courier New" charset="0"/>
              </a:rPr>
              <a:t>keep=2000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Courier New" charset="0"/>
              </a:rPr>
              <a:t>ops=q_d q_d^2 A_d</a:t>
            </a:r>
          </a:p>
          <a:p>
            <a:pPr>
              <a:spcBef>
                <a:spcPct val="50000"/>
              </a:spcBef>
            </a:pPr>
            <a:endParaRPr lang="en-US" sz="2000" b="1">
              <a:latin typeface="Courier New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048000" y="2057400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Model and parameters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429000" y="3276600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3300"/>
                </a:solidFill>
              </a:rPr>
              <a:t>NRG iteration parameters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3657600" y="41910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9900"/>
                </a:solidFill>
              </a:rPr>
              <a:t>Computed quantities</a:t>
            </a:r>
          </a:p>
        </p:txBody>
      </p:sp>
      <p:sp>
        <p:nvSpPr>
          <p:cNvPr id="40968" name="AutoShape 8"/>
          <p:cNvSpPr>
            <a:spLocks/>
          </p:cNvSpPr>
          <p:nvPr/>
        </p:nvSpPr>
        <p:spPr bwMode="auto">
          <a:xfrm>
            <a:off x="2362200" y="1828800"/>
            <a:ext cx="533400" cy="762000"/>
          </a:xfrm>
          <a:prstGeom prst="rightBrace">
            <a:avLst>
              <a:gd name="adj1" fmla="val 11905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0969" name="AutoShape 9"/>
          <p:cNvSpPr>
            <a:spLocks/>
          </p:cNvSpPr>
          <p:nvPr/>
        </p:nvSpPr>
        <p:spPr bwMode="auto">
          <a:xfrm>
            <a:off x="2895600" y="2895600"/>
            <a:ext cx="533400" cy="1143000"/>
          </a:xfrm>
          <a:prstGeom prst="rightBrace">
            <a:avLst>
              <a:gd name="adj1" fmla="val 17857"/>
              <a:gd name="adj2" fmla="val 50000"/>
            </a:avLst>
          </a:prstGeom>
          <a:noFill/>
          <a:ln w="952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H="1">
            <a:off x="3295650" y="4371975"/>
            <a:ext cx="381000" cy="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0977" name="Group 17"/>
          <p:cNvGrpSpPr>
            <a:grpSpLocks/>
          </p:cNvGrpSpPr>
          <p:nvPr/>
        </p:nvGrpSpPr>
        <p:grpSpPr bwMode="auto">
          <a:xfrm>
            <a:off x="1143000" y="4572000"/>
            <a:ext cx="3810000" cy="1357313"/>
            <a:chOff x="720" y="2880"/>
            <a:chExt cx="2400" cy="855"/>
          </a:xfrm>
        </p:grpSpPr>
        <p:sp>
          <p:nvSpPr>
            <p:cNvPr id="40971" name="Text Box 11"/>
            <p:cNvSpPr txBox="1">
              <a:spLocks noChangeArrowheads="1"/>
            </p:cNvSpPr>
            <p:nvPr/>
          </p:nvSpPr>
          <p:spPr bwMode="auto">
            <a:xfrm>
              <a:off x="720" y="3504"/>
              <a:ext cx="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9900"/>
                  </a:solidFill>
                </a:rPr>
                <a:t>Occupancy</a:t>
              </a:r>
            </a:p>
          </p:txBody>
        </p:sp>
        <p:sp>
          <p:nvSpPr>
            <p:cNvPr id="40972" name="Text Box 12"/>
            <p:cNvSpPr txBox="1">
              <a:spLocks noChangeArrowheads="1"/>
            </p:cNvSpPr>
            <p:nvPr/>
          </p:nvSpPr>
          <p:spPr bwMode="auto">
            <a:xfrm>
              <a:off x="1152" y="3264"/>
              <a:ext cx="15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9900"/>
                  </a:solidFill>
                </a:rPr>
                <a:t>Charge fluctuations</a:t>
              </a:r>
            </a:p>
          </p:txBody>
        </p:sp>
        <p:sp>
          <p:nvSpPr>
            <p:cNvPr id="40973" name="Text Box 13"/>
            <p:cNvSpPr txBox="1">
              <a:spLocks noChangeArrowheads="1"/>
            </p:cNvSpPr>
            <p:nvPr/>
          </p:nvSpPr>
          <p:spPr bwMode="auto">
            <a:xfrm>
              <a:off x="1680" y="3024"/>
              <a:ext cx="1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9900"/>
                  </a:solidFill>
                </a:rPr>
                <a:t>Spectral function</a:t>
              </a:r>
            </a:p>
          </p:txBody>
        </p:sp>
        <p:sp>
          <p:nvSpPr>
            <p:cNvPr id="40974" name="Line 14"/>
            <p:cNvSpPr>
              <a:spLocks noChangeShapeType="1"/>
            </p:cNvSpPr>
            <p:nvPr/>
          </p:nvSpPr>
          <p:spPr bwMode="auto">
            <a:xfrm flipV="1">
              <a:off x="912" y="2880"/>
              <a:ext cx="0" cy="672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5" name="Line 15"/>
            <p:cNvSpPr>
              <a:spLocks noChangeShapeType="1"/>
            </p:cNvSpPr>
            <p:nvPr/>
          </p:nvSpPr>
          <p:spPr bwMode="auto">
            <a:xfrm flipV="1">
              <a:off x="1296" y="2880"/>
              <a:ext cx="0" cy="384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6" name="Line 16"/>
            <p:cNvSpPr>
              <a:spLocks noChangeShapeType="1"/>
            </p:cNvSpPr>
            <p:nvPr/>
          </p:nvSpPr>
          <p:spPr bwMode="auto">
            <a:xfrm flipV="1">
              <a:off x="1824" y="2880"/>
              <a:ext cx="0" cy="192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936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5286" y="217593"/>
            <a:ext cx="8229600" cy="1143000"/>
          </a:xfrm>
        </p:spPr>
        <p:txBody>
          <a:bodyPr/>
          <a:lstStyle/>
          <a:p>
            <a:r>
              <a:rPr lang="en-US" dirty="0" smtClean="0"/>
              <a:t>Spin symmetry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675" y="502951"/>
            <a:ext cx="1993900" cy="825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77" y="1621326"/>
            <a:ext cx="4229100" cy="1231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827" y="1834786"/>
            <a:ext cx="2895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622" y="2853226"/>
            <a:ext cx="4419600" cy="952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1752" y="3660680"/>
            <a:ext cx="2159000" cy="1384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027" y="3660680"/>
            <a:ext cx="2641600" cy="673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3410" y="4333780"/>
            <a:ext cx="2667000" cy="546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1375" y="5480708"/>
            <a:ext cx="18923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8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Charge and particle-hole symmetry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1417638"/>
            <a:ext cx="3149600" cy="120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07" y="2997200"/>
            <a:ext cx="4140200" cy="85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969" y="3112937"/>
            <a:ext cx="2603500" cy="584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48100"/>
            <a:ext cx="9144000" cy="5752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06" y="4876533"/>
            <a:ext cx="3143373" cy="17371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813" y="5116167"/>
            <a:ext cx="2992896" cy="102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17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-110906" y="15784"/>
            <a:ext cx="8229600" cy="1143000"/>
          </a:xfrm>
        </p:spPr>
        <p:txBody>
          <a:bodyPr/>
          <a:lstStyle/>
          <a:p>
            <a:r>
              <a:rPr lang="en-US" dirty="0" err="1" smtClean="0"/>
              <a:t>Isospin</a:t>
            </a:r>
            <a:r>
              <a:rPr lang="en-US" dirty="0" smtClean="0"/>
              <a:t> symmetry</a:t>
            </a:r>
            <a:endParaRPr lang="en-US" dirty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89282"/>
            <a:ext cx="33432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36525" y="1459170"/>
            <a:ext cx="25019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/>
              <a:t>Nambu spinor:</a:t>
            </a: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17882"/>
            <a:ext cx="260032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34" y="2330080"/>
            <a:ext cx="245745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82088"/>
            <a:ext cx="50673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6096000" y="3182088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charge</a:t>
            </a:r>
            <a:endParaRPr lang="en-US" sz="2800" dirty="0"/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096000" y="4096488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pairing</a:t>
            </a:r>
            <a:endParaRPr lang="en-US" sz="2800" dirty="0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H="1">
            <a:off x="5562600" y="34868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3429000" y="4401288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153034" y="2406280"/>
            <a:ext cx="365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 smtClean="0"/>
              <a:t>Izospin</a:t>
            </a:r>
            <a:r>
              <a:rPr lang="en-US" sz="2800" dirty="0" smtClean="0"/>
              <a:t> </a:t>
            </a:r>
            <a:r>
              <a:rPr lang="en-US" sz="2800" dirty="0"/>
              <a:t>operator: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206" y="4838753"/>
            <a:ext cx="4696078" cy="19233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138" y="417783"/>
            <a:ext cx="15113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55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 symmetry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725" y="1617693"/>
            <a:ext cx="4768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Parity Z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quantum number P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353758" y="4853039"/>
            <a:ext cx="2923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"Flavor symmetry" SU(2)</a:t>
            </a:r>
            <a:r>
              <a:rPr lang="en-US" baseline="-25000" dirty="0" smtClean="0"/>
              <a:t>flavor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448" y="5226717"/>
            <a:ext cx="4572000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381" y="2291791"/>
            <a:ext cx="3778585" cy="20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9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Wigner-</a:t>
            </a:r>
            <a:r>
              <a:rPr lang="en-US" dirty="0" err="1" smtClean="0"/>
              <a:t>Eckart</a:t>
            </a:r>
            <a:r>
              <a:rPr lang="en-US" dirty="0" smtClean="0"/>
              <a:t> theorem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239" y="1417638"/>
            <a:ext cx="3647404" cy="14698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666" y="1785267"/>
            <a:ext cx="2280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 is a </a:t>
            </a:r>
            <a:r>
              <a:rPr lang="en-US" b="1" dirty="0" smtClean="0"/>
              <a:t>spherical tensor</a:t>
            </a:r>
          </a:p>
          <a:p>
            <a:r>
              <a:rPr lang="en-US" b="1" dirty="0" smtClean="0"/>
              <a:t>operator </a:t>
            </a:r>
            <a:r>
              <a:rPr lang="en-US" dirty="0" smtClean="0"/>
              <a:t>of rank M if: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908" y="2887487"/>
            <a:ext cx="4872066" cy="522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09271"/>
            <a:ext cx="9144000" cy="7792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22900" y="4765793"/>
            <a:ext cx="3692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Clebsch-Gordan</a:t>
            </a:r>
            <a:r>
              <a:rPr lang="en-US" dirty="0" smtClean="0"/>
              <a:t> coefficients for SU(2)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907652" y="4509222"/>
            <a:ext cx="139911" cy="495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3634" y="5773125"/>
            <a:ext cx="6689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a more general treatment of non-</a:t>
            </a:r>
            <a:r>
              <a:rPr lang="en-US" dirty="0" err="1" smtClean="0"/>
              <a:t>Abelian</a:t>
            </a:r>
            <a:r>
              <a:rPr lang="en-US" dirty="0" smtClean="0"/>
              <a:t> symmetries in NRG, see</a:t>
            </a:r>
            <a:endParaRPr lang="en-US" dirty="0"/>
          </a:p>
          <a:p>
            <a:r>
              <a:rPr lang="en-US" dirty="0"/>
              <a:t>A. I. </a:t>
            </a:r>
            <a:r>
              <a:rPr lang="en-US" dirty="0" err="1"/>
              <a:t>Toth</a:t>
            </a:r>
            <a:r>
              <a:rPr lang="en-US" dirty="0"/>
              <a:t>, C. P. </a:t>
            </a:r>
            <a:r>
              <a:rPr lang="en-US" dirty="0" err="1"/>
              <a:t>Moca</a:t>
            </a:r>
            <a:r>
              <a:rPr lang="en-US" dirty="0"/>
              <a:t>, O. </a:t>
            </a:r>
            <a:r>
              <a:rPr lang="en-US" dirty="0" err="1"/>
              <a:t>Legeza</a:t>
            </a:r>
            <a:r>
              <a:rPr lang="en-US" dirty="0"/>
              <a:t>, G. </a:t>
            </a:r>
            <a:r>
              <a:rPr lang="en-US" dirty="0" err="1" smtClean="0"/>
              <a:t>Zarand</a:t>
            </a:r>
            <a:r>
              <a:rPr lang="en-US" dirty="0" smtClean="0"/>
              <a:t>, </a:t>
            </a:r>
            <a:r>
              <a:rPr lang="en-US" dirty="0"/>
              <a:t>PRB  78, 245109 (2008</a:t>
            </a:r>
            <a:r>
              <a:rPr lang="en-US" dirty="0" smtClean="0"/>
              <a:t>),</a:t>
            </a:r>
          </a:p>
          <a:p>
            <a:r>
              <a:rPr lang="en-US" dirty="0" smtClean="0"/>
              <a:t>A. </a:t>
            </a:r>
            <a:r>
              <a:rPr lang="en-US" dirty="0" err="1" smtClean="0"/>
              <a:t>Weichselbaum</a:t>
            </a:r>
            <a:r>
              <a:rPr lang="en-US" dirty="0"/>
              <a:t>, Annals of Physics 327, 2972-3047 (2012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72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7388"/>
            <a:ext cx="9144000" cy="2055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0" y="2396510"/>
            <a:ext cx="9144000" cy="38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49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9300"/>
            <a:ext cx="9144000" cy="533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53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Diagonalization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</a:t>
            </a:r>
            <a:r>
              <a:rPr lang="en-US" dirty="0" err="1" smtClean="0"/>
              <a:t>diagonalizations</a:t>
            </a:r>
            <a:r>
              <a:rPr lang="en-US" dirty="0" smtClean="0"/>
              <a:t> with </a:t>
            </a:r>
            <a:r>
              <a:rPr lang="en-US" dirty="0" err="1" smtClean="0">
                <a:latin typeface="Courier"/>
                <a:cs typeface="Courier"/>
              </a:rPr>
              <a:t>dsyev</a:t>
            </a:r>
            <a:r>
              <a:rPr lang="en-US" dirty="0" smtClean="0">
                <a:latin typeface="Courier"/>
                <a:cs typeface="Courier"/>
              </a:rPr>
              <a:t>/</a:t>
            </a:r>
            <a:r>
              <a:rPr lang="en-US" dirty="0" err="1" smtClean="0">
                <a:latin typeface="Courier"/>
                <a:cs typeface="Courier"/>
              </a:rPr>
              <a:t>zheev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/>
              <a:t>Partial </a:t>
            </a:r>
            <a:r>
              <a:rPr lang="en-US" dirty="0" err="1" smtClean="0"/>
              <a:t>diagonalizations</a:t>
            </a:r>
            <a:r>
              <a:rPr lang="en-US" dirty="0" smtClean="0"/>
              <a:t> with </a:t>
            </a:r>
            <a:r>
              <a:rPr lang="en-US" dirty="0" err="1" smtClean="0">
                <a:latin typeface="Courier"/>
                <a:cs typeface="Courier"/>
              </a:rPr>
              <a:t>dsyevr</a:t>
            </a:r>
            <a:r>
              <a:rPr lang="en-US" dirty="0" smtClean="0">
                <a:latin typeface="Courier"/>
                <a:cs typeface="Courier"/>
              </a:rPr>
              <a:t>/</a:t>
            </a:r>
            <a:r>
              <a:rPr lang="en-US" dirty="0" err="1" smtClean="0">
                <a:latin typeface="Courier"/>
                <a:cs typeface="Courier"/>
              </a:rPr>
              <a:t>zheevr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(possible when CFS/FDM is not used)</a:t>
            </a:r>
          </a:p>
          <a:p>
            <a:r>
              <a:rPr lang="en-US" dirty="0" smtClean="0"/>
              <a:t>For most problems this is where the largest amount of the processor time is spent.</a:t>
            </a:r>
          </a:p>
          <a:p>
            <a:r>
              <a:rPr lang="en-US" dirty="0" smtClean="0"/>
              <a:t>Note: symmetric </a:t>
            </a:r>
            <a:r>
              <a:rPr lang="en-US" dirty="0"/>
              <a:t>eigenvalue problem has a high memory to arithmetic </a:t>
            </a:r>
            <a:r>
              <a:rPr lang="en-US" dirty="0" smtClean="0"/>
              <a:t>ratio. Unclear if GPUs would help much for large problems.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807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58908"/>
            <a:ext cx="9144000" cy="674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1497711"/>
            <a:ext cx="5676900" cy="774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Recalculation of operators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3263786"/>
            <a:ext cx="7641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Important to be efficiently implemented! We use BLAS routine </a:t>
            </a:r>
            <a:r>
              <a:rPr lang="en-US" b="1" dirty="0" smtClean="0"/>
              <a:t>GEMM</a:t>
            </a:r>
            <a:r>
              <a:rPr lang="en-US" dirty="0" smtClean="0"/>
              <a:t> (general matrix multiply). (GEMM from Intel MKL library has &gt;80% efficiency on Xeon processors.)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4164735"/>
            <a:ext cx="84201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5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Parallelization</a:t>
            </a: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l-SI"/>
              <a:t>Multi-threading on multi-processor computers (</a:t>
            </a:r>
            <a:r>
              <a:rPr lang="sl-SI">
                <a:solidFill>
                  <a:schemeClr val="accent2"/>
                </a:solidFill>
              </a:rPr>
              <a:t>pthreads</a:t>
            </a:r>
            <a:r>
              <a:rPr lang="sl-SI"/>
              <a:t> or </a:t>
            </a:r>
            <a:r>
              <a:rPr lang="sl-SI">
                <a:solidFill>
                  <a:schemeClr val="accent2"/>
                </a:solidFill>
              </a:rPr>
              <a:t>OpenMP</a:t>
            </a:r>
            <a:r>
              <a:rPr lang="sl-SI"/>
              <a:t>).</a:t>
            </a:r>
          </a:p>
          <a:p>
            <a:pPr lvl="1">
              <a:lnSpc>
                <a:spcPct val="90000"/>
              </a:lnSpc>
            </a:pPr>
            <a:r>
              <a:rPr lang="sl-SI"/>
              <a:t>Intel MKL implementation of LAPACK takes advantage of multi-core CPUs.</a:t>
            </a:r>
          </a:p>
          <a:p>
            <a:pPr lvl="1">
              <a:lnSpc>
                <a:spcPct val="90000"/>
              </a:lnSpc>
            </a:pPr>
            <a:r>
              <a:rPr lang="sl-SI"/>
              <a:t>DSYEV does not scale linearly, but there is some speedup.</a:t>
            </a:r>
          </a:p>
          <a:p>
            <a:pPr>
              <a:lnSpc>
                <a:spcPct val="90000"/>
              </a:lnSpc>
            </a:pPr>
            <a:r>
              <a:rPr lang="sl-SI"/>
              <a:t>Parallelization across multiple computers using message passing (</a:t>
            </a:r>
            <a:r>
              <a:rPr lang="sl-SI">
                <a:solidFill>
                  <a:schemeClr val="accent2"/>
                </a:solidFill>
              </a:rPr>
              <a:t>MPI</a:t>
            </a:r>
            <a:r>
              <a:rPr lang="sl-SI"/>
              <a:t>).</a:t>
            </a:r>
          </a:p>
          <a:p>
            <a:pPr lvl="1">
              <a:lnSpc>
                <a:spcPct val="90000"/>
              </a:lnSpc>
            </a:pPr>
            <a:r>
              <a:rPr lang="sl-SI"/>
              <a:t>Parallel diagonalisations using </a:t>
            </a:r>
            <a:r>
              <a:rPr lang="sl-SI">
                <a:solidFill>
                  <a:schemeClr val="folHlink"/>
                </a:solidFill>
              </a:rPr>
              <a:t>LAPACK</a:t>
            </a:r>
            <a:r>
              <a:rPr lang="sl-SI"/>
              <a:t>, or parallelized diagonalisation using </a:t>
            </a:r>
            <a:r>
              <a:rPr lang="sl-SI">
                <a:solidFill>
                  <a:schemeClr val="folHlink"/>
                </a:solidFill>
              </a:rPr>
              <a:t>ScaLAPACK</a:t>
            </a:r>
            <a:r>
              <a:rPr lang="sl-SI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59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931863"/>
            <a:ext cx="8229600" cy="4525962"/>
          </a:xfrm>
        </p:spPr>
        <p:txBody>
          <a:bodyPr/>
          <a:lstStyle/>
          <a:p>
            <a:endParaRPr lang="en-US"/>
          </a:p>
        </p:txBody>
      </p:sp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35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3962400" y="779463"/>
            <a:ext cx="4114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/>
              <a:t>Matrix dimensions in different invariant subspaces.</a:t>
            </a:r>
            <a:endParaRPr lang="en-US" sz="2400"/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3962400" y="2303463"/>
            <a:ext cx="4953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/>
              <a:t>SIAM, U(1)</a:t>
            </a:r>
            <a:r>
              <a:rPr lang="sl-SI" baseline="-25000"/>
              <a:t>charge</a:t>
            </a:r>
            <a:r>
              <a:rPr lang="sl-SI"/>
              <a:t> x U(1)</a:t>
            </a:r>
            <a:r>
              <a:rPr lang="sl-SI" baseline="-25000"/>
              <a:t>spin </a:t>
            </a:r>
            <a:r>
              <a:rPr lang="sl-SI"/>
              <a:t>symmetry type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8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07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609600" y="6096000"/>
            <a:ext cx="784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/>
              <a:t>Conclusion: up to </a:t>
            </a:r>
            <a:r>
              <a:rPr lang="en-US">
                <a:cs typeface="Arial" charset="0"/>
              </a:rPr>
              <a:t>~</a:t>
            </a:r>
            <a:r>
              <a:rPr lang="sl-SI">
                <a:cs typeface="Arial" charset="0"/>
              </a:rPr>
              <a:t>5-6 simultaneous diagonalisations.</a:t>
            </a: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349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Master-slave strategy using MPI</a:t>
            </a: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Master delegates diagonalisations of large matrices to slave nodes.</a:t>
            </a:r>
          </a:p>
          <a:p>
            <a:r>
              <a:rPr lang="sl-SI"/>
              <a:t>Master diagonalizes small matrices locally.</a:t>
            </a:r>
            <a:endParaRPr lang="en-US"/>
          </a:p>
        </p:txBody>
      </p:sp>
      <p:pic>
        <p:nvPicPr>
          <p:cNvPr id="1085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7600"/>
            <a:ext cx="46482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8551" name="Line 7"/>
          <p:cNvSpPr>
            <a:spLocks noChangeShapeType="1"/>
          </p:cNvSpPr>
          <p:nvPr/>
        </p:nvSpPr>
        <p:spPr bwMode="auto">
          <a:xfrm flipH="1">
            <a:off x="5638800" y="4495800"/>
            <a:ext cx="685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5622925" y="3922713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l-SI"/>
              <a:t>master</a:t>
            </a:r>
            <a:endParaRPr lang="en-US"/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3124200" y="4495800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4" name="Text Box 10"/>
          <p:cNvSpPr txBox="1">
            <a:spLocks noChangeArrowheads="1"/>
          </p:cNvSpPr>
          <p:nvPr/>
        </p:nvSpPr>
        <p:spPr bwMode="auto">
          <a:xfrm>
            <a:off x="2971800" y="396240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l-SI"/>
              <a:t>slaves</a:t>
            </a:r>
            <a:endParaRPr lang="en-US"/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457200" y="6400800"/>
            <a:ext cx="678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/>
              <a:t>Communication overhead is negligible!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OpenMP + MPI</a:t>
            </a:r>
            <a:endParaRPr 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Best so far: spread calculation across 5-6 nodes, use multi-threaded DSYEV on each node (4 threads)</a:t>
            </a:r>
            <a:r>
              <a:rPr lang="sl-SI" dirty="0" smtClean="0"/>
              <a:t>.</a:t>
            </a:r>
          </a:p>
          <a:p>
            <a:r>
              <a:rPr lang="sl-SI" dirty="0" smtClean="0"/>
              <a:t>More recently: 4 CPUs, 8 threads each.</a:t>
            </a:r>
            <a:endParaRPr lang="sl-SI" dirty="0"/>
          </a:p>
          <a:p>
            <a:r>
              <a:rPr lang="sl-SI" dirty="0"/>
              <a:t>TO DO: evaluate ScaLAPACK on machines with fast interconnect (such as </a:t>
            </a:r>
            <a:r>
              <a:rPr lang="sl-SI" dirty="0" smtClean="0"/>
              <a:t>Infiniband)</a:t>
            </a:r>
            <a:r>
              <a:rPr lang="sl-SI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72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Nested parallelism </a:t>
            </a:r>
            <a:r>
              <a:rPr lang="en-US" sz="3200" dirty="0" smtClean="0"/>
              <a:t>with </a:t>
            </a:r>
            <a:r>
              <a:rPr lang="en-US" sz="3200" dirty="0" err="1" smtClean="0"/>
              <a:t>OpenMP</a:t>
            </a:r>
            <a:r>
              <a:rPr lang="en-US" sz="3200" dirty="0" smtClean="0"/>
              <a:t> &amp; Intel MKL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Courier"/>
                <a:cs typeface="Courier"/>
              </a:rPr>
              <a:t>OMP_NESTED</a:t>
            </a:r>
            <a:r>
              <a:rPr lang="fr-FR" dirty="0">
                <a:latin typeface="Courier"/>
                <a:cs typeface="Courier"/>
              </a:rPr>
              <a:t>=</a:t>
            </a:r>
            <a:r>
              <a:rPr lang="fr-FR" dirty="0" smtClean="0">
                <a:latin typeface="Courier"/>
                <a:cs typeface="Courier"/>
              </a:rPr>
              <a:t>TRUE</a:t>
            </a:r>
          </a:p>
          <a:p>
            <a:pPr marL="0" indent="0">
              <a:buNone/>
            </a:pPr>
            <a:r>
              <a:rPr lang="fr-FR" dirty="0" smtClean="0">
                <a:latin typeface="Courier"/>
                <a:cs typeface="Courier"/>
              </a:rPr>
              <a:t>OMP_NUM_THREADS</a:t>
            </a:r>
            <a:r>
              <a:rPr lang="fr-FR" dirty="0">
                <a:latin typeface="Courier"/>
                <a:cs typeface="Courier"/>
              </a:rPr>
              <a:t>=4</a:t>
            </a:r>
          </a:p>
          <a:p>
            <a:pPr marL="0" indent="0">
              <a:buNone/>
            </a:pPr>
            <a:r>
              <a:rPr lang="fr-FR" dirty="0" smtClean="0">
                <a:latin typeface="Courier"/>
                <a:cs typeface="Courier"/>
              </a:rPr>
              <a:t>MKL_NUM_THREADS</a:t>
            </a:r>
            <a:r>
              <a:rPr lang="fr-FR" dirty="0">
                <a:latin typeface="Courier"/>
                <a:cs typeface="Courier"/>
              </a:rPr>
              <a:t>=</a:t>
            </a:r>
            <a:r>
              <a:rPr lang="fr-FR" dirty="0" smtClean="0">
                <a:latin typeface="Courier"/>
                <a:cs typeface="Courier"/>
              </a:rPr>
              <a:t>16</a:t>
            </a:r>
          </a:p>
          <a:p>
            <a:pPr marL="0" indent="0">
              <a:buNone/>
            </a:pPr>
            <a:r>
              <a:rPr lang="fr-FR" dirty="0" smtClean="0">
                <a:latin typeface="Courier"/>
                <a:cs typeface="Courier"/>
              </a:rPr>
              <a:t>MKL_DYNAMIC</a:t>
            </a:r>
            <a:r>
              <a:rPr lang="fr-FR" dirty="0">
                <a:latin typeface="Courier"/>
                <a:cs typeface="Courier"/>
              </a:rPr>
              <a:t>=</a:t>
            </a:r>
            <a:r>
              <a:rPr lang="fr-FR" dirty="0" smtClean="0">
                <a:latin typeface="Courier"/>
                <a:cs typeface="Courier"/>
              </a:rPr>
              <a:t>FALSE</a:t>
            </a:r>
            <a:endParaRPr lang="fr-FR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Significant improvement, when it works! (Segmentation faults,...)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93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 smtClean="0"/>
              <a:t>Toy </a:t>
            </a:r>
            <a:r>
              <a:rPr lang="en-US" dirty="0" smtClean="0"/>
              <a:t>implementation of NRG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http://nrgljubljana.ijs.si/</a:t>
            </a:r>
            <a:r>
              <a:rPr lang="hr-HR" dirty="0" smtClean="0">
                <a:hlinkClick r:id="rId2"/>
              </a:rPr>
              <a:t>nrg.nb</a:t>
            </a:r>
            <a:endParaRPr lang="hr-HR" dirty="0" smtClean="0"/>
          </a:p>
          <a:p>
            <a:r>
              <a:rPr lang="en-US" dirty="0" smtClean="0"/>
              <a:t>Implements SIAM in (Q,S) basis, it computes flow diagrams,</a:t>
            </a:r>
            <a:r>
              <a:rPr lang="en-US" dirty="0"/>
              <a:t> </a:t>
            </a:r>
            <a:r>
              <a:rPr lang="en-US" dirty="0" smtClean="0"/>
              <a:t>thermodynamics and expectation values</a:t>
            </a:r>
          </a:p>
          <a:p>
            <a:r>
              <a:rPr lang="en-US" dirty="0" smtClean="0"/>
              <a:t>Reasonably fast (</a:t>
            </a:r>
            <a:r>
              <a:rPr lang="en-US" dirty="0" err="1" smtClean="0"/>
              <a:t>Mathematica</a:t>
            </a:r>
            <a:r>
              <a:rPr lang="en-US" dirty="0" smtClean="0"/>
              <a:t> internally uses Intel MKL libraries for numerical linear algebra and there is little overhead)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91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65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0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03200"/>
            <a:ext cx="8331200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9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2200"/>
            <a:ext cx="9144000" cy="465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2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883</Words>
  <Application>Microsoft Macintosh PowerPoint</Application>
  <PresentationFormat>On-screen Show (4:3)</PresentationFormat>
  <Paragraphs>141</Paragraphs>
  <Slides>31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Implementing a NRG code,  handling second quantization expressions, symmetries, parallelization issues</vt:lpstr>
      <vt:lpstr>Tools: SNEG and NRG Ljubljana</vt:lpstr>
      <vt:lpstr>PowerPoint Presentation</vt:lpstr>
      <vt:lpstr>SNEG - features</vt:lpstr>
      <vt:lpstr>SNEG - applications</vt:lpstr>
      <vt:lpstr>“NRG Ljubljana” - goals</vt:lpstr>
      <vt:lpstr>Definition of a quantum impurity problem in “NRG Ljubljana”</vt:lpstr>
      <vt:lpstr>Definition of a quantum impurity problem in “NRG Ljubljana”</vt:lpstr>
      <vt:lpstr>PowerPoint Presentation</vt:lpstr>
      <vt:lpstr>PowerPoint Presentation</vt:lpstr>
      <vt:lpstr>Computable quantities</vt:lpstr>
      <vt:lpstr>Sample input file</vt:lpstr>
      <vt:lpstr>Spin symmetry</vt:lpstr>
      <vt:lpstr>Charge and particle-hole symmetry</vt:lpstr>
      <vt:lpstr>Isospin symmetry</vt:lpstr>
      <vt:lpstr>Reflection symmetry</vt:lpstr>
      <vt:lpstr>Wigner-Eckart theorem </vt:lpstr>
      <vt:lpstr>PowerPoint Presentation</vt:lpstr>
      <vt:lpstr>PowerPoint Presentation</vt:lpstr>
      <vt:lpstr>Diagonalization</vt:lpstr>
      <vt:lpstr>Recalculation of operators</vt:lpstr>
      <vt:lpstr>Parallelization</vt:lpstr>
      <vt:lpstr>PowerPoint Presentation</vt:lpstr>
      <vt:lpstr>PowerPoint Presentation</vt:lpstr>
      <vt:lpstr>Master-slave strategy using MPI</vt:lpstr>
      <vt:lpstr>OpenMP + MPI</vt:lpstr>
      <vt:lpstr>Nested parallelism with OpenMP &amp; Intel MKL</vt:lpstr>
      <vt:lpstr>Toy implementation of NRG</vt:lpstr>
      <vt:lpstr>PowerPoint Presentation</vt:lpstr>
      <vt:lpstr>PowerPoint Presentation</vt:lpstr>
      <vt:lpstr>PowerPoint Presentation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Discretization, z-averaging, thermodynamics, flow diagrams</dc:title>
  <dc:creator>Rok Zitko</dc:creator>
  <cp:lastModifiedBy>Rok</cp:lastModifiedBy>
  <cp:revision>43</cp:revision>
  <dcterms:created xsi:type="dcterms:W3CDTF">2013-06-05T08:49:57Z</dcterms:created>
  <dcterms:modified xsi:type="dcterms:W3CDTF">2013-06-13T13:40:54Z</dcterms:modified>
</cp:coreProperties>
</file>