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embeddings/oleObject1.bin" ContentType="application/vnd.openxmlformats-officedocument.oleObject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0"/>
  </p:notesMasterIdLst>
  <p:sldIdLst>
    <p:sldId id="256" r:id="rId2"/>
    <p:sldId id="289" r:id="rId3"/>
    <p:sldId id="299" r:id="rId4"/>
    <p:sldId id="300" r:id="rId5"/>
    <p:sldId id="301" r:id="rId6"/>
    <p:sldId id="280" r:id="rId7"/>
    <p:sldId id="281" r:id="rId8"/>
    <p:sldId id="282" r:id="rId9"/>
    <p:sldId id="309" r:id="rId10"/>
    <p:sldId id="258" r:id="rId11"/>
    <p:sldId id="259" r:id="rId12"/>
    <p:sldId id="260" r:id="rId13"/>
    <p:sldId id="261" r:id="rId14"/>
    <p:sldId id="262" r:id="rId15"/>
    <p:sldId id="284" r:id="rId16"/>
    <p:sldId id="285" r:id="rId17"/>
    <p:sldId id="286" r:id="rId18"/>
    <p:sldId id="263" r:id="rId19"/>
    <p:sldId id="264" r:id="rId20"/>
    <p:sldId id="265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73" r:id="rId29"/>
    <p:sldId id="274" r:id="rId30"/>
    <p:sldId id="317" r:id="rId31"/>
    <p:sldId id="275" r:id="rId32"/>
    <p:sldId id="306" r:id="rId33"/>
    <p:sldId id="304" r:id="rId34"/>
    <p:sldId id="308" r:id="rId35"/>
    <p:sldId id="310" r:id="rId36"/>
    <p:sldId id="315" r:id="rId37"/>
    <p:sldId id="305" r:id="rId38"/>
    <p:sldId id="311" r:id="rId39"/>
    <p:sldId id="314" r:id="rId40"/>
    <p:sldId id="316" r:id="rId41"/>
    <p:sldId id="312" r:id="rId42"/>
    <p:sldId id="319" r:id="rId43"/>
    <p:sldId id="302" r:id="rId44"/>
    <p:sldId id="307" r:id="rId45"/>
    <p:sldId id="290" r:id="rId46"/>
    <p:sldId id="291" r:id="rId47"/>
    <p:sldId id="294" r:id="rId48"/>
    <p:sldId id="298" r:id="rId4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6" d="100"/>
          <a:sy n="76" d="100"/>
        </p:scale>
        <p:origin x="-11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notesMaster" Target="notesMasters/notesMaster1.xml"/><Relationship Id="rId51" Type="http://schemas.openxmlformats.org/officeDocument/2006/relationships/printerSettings" Target="printerSettings/printerSettings1.bin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A38459-6E5A-8C4A-8A1C-4ABACD5296DE}" type="datetimeFigureOut">
              <a:rPr lang="en-US" smtClean="0"/>
              <a:t>6/11/13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D08EAF-7EEE-2C4B-8D1B-1C53D4BCB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295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6AB02A-C2A2-C146-ACC0-661D8D918731}" type="slidenum">
              <a:rPr lang="en-US"/>
              <a:pPr/>
              <a:t>6</a:t>
            </a:fld>
            <a:endParaRPr lang="en-US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2D7DD56-48EA-024C-9FB5-937E7A02A220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n-cs"/>
              </a:rPr>
              <a:t>The short answer: yes, with some caveats. More importantly, on the way of resolving this problem we encountered other problems with the way the discretization is performed, which were not known before.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F7538E2-7561-FF40-97E9-AD67D01E8DE3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n-cs"/>
              </a:rPr>
              <a:t>Equally difficult as fully interacting problems.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F4EB2BB-E7DE-CF49-BD6A-270357B6205F}" type="slidenum">
              <a:rPr lang="en-US"/>
              <a:pPr>
                <a:defRPr/>
              </a:pPr>
              <a:t>13</a:t>
            </a:fld>
            <a:endParaRPr lang="en-US"/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l-SI" smtClean="0">
                <a:cs typeface="+mn-cs"/>
              </a:rPr>
              <a:t>calc/SIAM/Campo</a:t>
            </a:r>
            <a:endParaRPr lang="en-US" smtClean="0"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3DDB4E-8A3D-4845-8A02-723C6C0FBD33}" type="slidenum">
              <a:rPr lang="en-US"/>
              <a:pPr/>
              <a:t>47</a:t>
            </a:fld>
            <a:endParaRPr lang="en-US"/>
          </a:p>
        </p:txBody>
      </p:sp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l-SI"/>
              <a:t>ljubljana/examples/KONDO/global_op_chi/convergence</a:t>
            </a: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D96AF-12BF-554E-BFB9-12F8FD6A8EE2}" type="datetimeFigureOut">
              <a:rPr lang="en-US" smtClean="0"/>
              <a:t>6/11/13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CFD93-2ADA-2942-8DD0-BFB25C94A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051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D96AF-12BF-554E-BFB9-12F8FD6A8EE2}" type="datetimeFigureOut">
              <a:rPr lang="en-US" smtClean="0"/>
              <a:t>6/11/13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CFD93-2ADA-2942-8DD0-BFB25C94A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424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D96AF-12BF-554E-BFB9-12F8FD6A8EE2}" type="datetimeFigureOut">
              <a:rPr lang="en-US" smtClean="0"/>
              <a:t>6/11/13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CFD93-2ADA-2942-8DD0-BFB25C94A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483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D96AF-12BF-554E-BFB9-12F8FD6A8EE2}" type="datetimeFigureOut">
              <a:rPr lang="en-US" smtClean="0"/>
              <a:t>6/11/13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CFD93-2ADA-2942-8DD0-BFB25C94A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331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D96AF-12BF-554E-BFB9-12F8FD6A8EE2}" type="datetimeFigureOut">
              <a:rPr lang="en-US" smtClean="0"/>
              <a:t>6/11/13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CFD93-2ADA-2942-8DD0-BFB25C94A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617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D96AF-12BF-554E-BFB9-12F8FD6A8EE2}" type="datetimeFigureOut">
              <a:rPr lang="en-US" smtClean="0"/>
              <a:t>6/11/13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CFD93-2ADA-2942-8DD0-BFB25C94A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832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D96AF-12BF-554E-BFB9-12F8FD6A8EE2}" type="datetimeFigureOut">
              <a:rPr lang="en-US" smtClean="0"/>
              <a:t>6/11/13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CFD93-2ADA-2942-8DD0-BFB25C94A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079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D96AF-12BF-554E-BFB9-12F8FD6A8EE2}" type="datetimeFigureOut">
              <a:rPr lang="en-US" smtClean="0"/>
              <a:t>6/11/13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CFD93-2ADA-2942-8DD0-BFB25C94A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104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D96AF-12BF-554E-BFB9-12F8FD6A8EE2}" type="datetimeFigureOut">
              <a:rPr lang="en-US" smtClean="0"/>
              <a:t>6/11/13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CFD93-2ADA-2942-8DD0-BFB25C94A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889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D96AF-12BF-554E-BFB9-12F8FD6A8EE2}" type="datetimeFigureOut">
              <a:rPr lang="en-US" smtClean="0"/>
              <a:t>6/11/13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CFD93-2ADA-2942-8DD0-BFB25C94A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081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D96AF-12BF-554E-BFB9-12F8FD6A8EE2}" type="datetimeFigureOut">
              <a:rPr lang="en-US" smtClean="0"/>
              <a:t>6/11/13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CFD93-2ADA-2942-8DD0-BFB25C94A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122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D96AF-12BF-554E-BFB9-12F8FD6A8EE2}" type="datetimeFigureOut">
              <a:rPr lang="en-US" smtClean="0"/>
              <a:t>6/11/13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3CFD93-2ADA-2942-8DD0-BFB25C94A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84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4" Type="http://schemas.openxmlformats.org/officeDocument/2006/relationships/image" Target="../media/image8.em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oleObject" Target="../embeddings/oleObject1.bin"/><Relationship Id="rId7" Type="http://schemas.openxmlformats.org/officeDocument/2006/relationships/image" Target="../media/image22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4" Type="http://schemas.openxmlformats.org/officeDocument/2006/relationships/image" Target="../media/image48.png"/><Relationship Id="rId5" Type="http://schemas.openxmlformats.org/officeDocument/2006/relationships/image" Target="../media/image49.png"/><Relationship Id="rId6" Type="http://schemas.openxmlformats.org/officeDocument/2006/relationships/image" Target="../media/image50.png"/><Relationship Id="rId7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4" Type="http://schemas.openxmlformats.org/officeDocument/2006/relationships/image" Target="../media/image56.png"/><Relationship Id="rId5" Type="http://schemas.openxmlformats.org/officeDocument/2006/relationships/image" Target="../media/image57.png"/><Relationship Id="rId6" Type="http://schemas.openxmlformats.org/officeDocument/2006/relationships/image" Target="../media/image58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4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5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4" Type="http://schemas.openxmlformats.org/officeDocument/2006/relationships/image" Target="../media/image69.png"/><Relationship Id="rId5" Type="http://schemas.openxmlformats.org/officeDocument/2006/relationships/image" Target="../media/image70.png"/><Relationship Id="rId6" Type="http://schemas.openxmlformats.org/officeDocument/2006/relationships/image" Target="../media/image71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7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4" Type="http://schemas.openxmlformats.org/officeDocument/2006/relationships/image" Target="../media/image75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3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4" Type="http://schemas.openxmlformats.org/officeDocument/2006/relationships/image" Target="../media/image79.png"/><Relationship Id="rId5" Type="http://schemas.openxmlformats.org/officeDocument/2006/relationships/image" Target="../media/image80.em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4" Type="http://schemas.openxmlformats.org/officeDocument/2006/relationships/image" Target="../media/image83.png"/><Relationship Id="rId5" Type="http://schemas.openxmlformats.org/officeDocument/2006/relationships/image" Target="../media/image84.png"/><Relationship Id="rId6" Type="http://schemas.openxmlformats.org/officeDocument/2006/relationships/image" Target="../media/image85.png"/><Relationship Id="rId7" Type="http://schemas.openxmlformats.org/officeDocument/2006/relationships/image" Target="../media/image86.png"/><Relationship Id="rId8" Type="http://schemas.openxmlformats.org/officeDocument/2006/relationships/image" Target="../media/image87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1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8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9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0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emf"/><Relationship Id="rId4" Type="http://schemas.openxmlformats.org/officeDocument/2006/relationships/image" Target="../media/image94.emf"/><Relationship Id="rId5" Type="http://schemas.openxmlformats.org/officeDocument/2006/relationships/image" Target="../media/image95.em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2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4" Type="http://schemas.openxmlformats.org/officeDocument/2006/relationships/image" Target="../media/image98.png"/><Relationship Id="rId5" Type="http://schemas.openxmlformats.org/officeDocument/2006/relationships/image" Target="../media/image99.em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6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0.png"/><Relationship Id="rId3" Type="http://schemas.openxmlformats.org/officeDocument/2006/relationships/image" Target="../media/image101.w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4" Type="http://schemas.openxmlformats.org/officeDocument/2006/relationships/image" Target="../media/image104.png"/><Relationship Id="rId5" Type="http://schemas.openxmlformats.org/officeDocument/2006/relationships/image" Target="../media/image105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2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6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Discretization</a:t>
            </a:r>
            <a:r>
              <a:rPr lang="en-US" dirty="0"/>
              <a:t>, z-</a:t>
            </a:r>
            <a:r>
              <a:rPr lang="en-US" dirty="0" smtClean="0"/>
              <a:t>averaging, thermodynamics, flow diagrams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Rok </a:t>
            </a:r>
            <a:r>
              <a:rPr lang="en-US" dirty="0" err="1" smtClean="0"/>
              <a:t>Žitko</a:t>
            </a:r>
            <a:endParaRPr lang="en-US" dirty="0" smtClean="0"/>
          </a:p>
          <a:p>
            <a:r>
              <a:rPr lang="en-US" dirty="0" smtClean="0"/>
              <a:t>Institute </a:t>
            </a:r>
            <a:r>
              <a:rPr lang="en-US" dirty="0" err="1" smtClean="0"/>
              <a:t>Jožef</a:t>
            </a:r>
            <a:r>
              <a:rPr lang="en-US" dirty="0" smtClean="0"/>
              <a:t> Stefan</a:t>
            </a:r>
          </a:p>
          <a:p>
            <a:r>
              <a:rPr lang="en-US" dirty="0" smtClean="0"/>
              <a:t>Ljubljana, Slovenia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453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smtClean="0">
                <a:solidFill>
                  <a:schemeClr val="accent2"/>
                </a:solidFill>
                <a:cs typeface="+mj-cs"/>
              </a:rPr>
              <a:t>Numerical renormalization group (NRG)</a:t>
            </a:r>
          </a:p>
        </p:txBody>
      </p:sp>
      <p:grpSp>
        <p:nvGrpSpPr>
          <p:cNvPr id="23554" name="Group 3"/>
          <p:cNvGrpSpPr>
            <a:grpSpLocks/>
          </p:cNvGrpSpPr>
          <p:nvPr/>
        </p:nvGrpSpPr>
        <p:grpSpPr bwMode="auto">
          <a:xfrm>
            <a:off x="0" y="3429000"/>
            <a:ext cx="4716463" cy="3429000"/>
            <a:chOff x="0" y="2160"/>
            <a:chExt cx="2971" cy="2160"/>
          </a:xfrm>
        </p:grpSpPr>
        <p:pic>
          <p:nvPicPr>
            <p:cNvPr id="20484" name="Picture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2162"/>
              <a:ext cx="2971" cy="21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20485" name="Rectangle 5"/>
            <p:cNvSpPr>
              <a:spLocks noChangeArrowheads="1"/>
            </p:cNvSpPr>
            <p:nvPr/>
          </p:nvSpPr>
          <p:spPr bwMode="auto">
            <a:xfrm>
              <a:off x="204" y="2160"/>
              <a:ext cx="272" cy="31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</p:grpSp>
      <p:grpSp>
        <p:nvGrpSpPr>
          <p:cNvPr id="23556" name="Group 9"/>
          <p:cNvGrpSpPr>
            <a:grpSpLocks/>
          </p:cNvGrpSpPr>
          <p:nvPr/>
        </p:nvGrpSpPr>
        <p:grpSpPr bwMode="auto">
          <a:xfrm>
            <a:off x="4679950" y="4437063"/>
            <a:ext cx="4464050" cy="1130300"/>
            <a:chOff x="2948" y="2795"/>
            <a:chExt cx="2812" cy="712"/>
          </a:xfrm>
        </p:grpSpPr>
        <p:pic>
          <p:nvPicPr>
            <p:cNvPr id="20490" name="Picture 1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48" y="3113"/>
              <a:ext cx="2812" cy="3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20491" name="Text Box 11"/>
            <p:cNvSpPr txBox="1">
              <a:spLocks noChangeArrowheads="1"/>
            </p:cNvSpPr>
            <p:nvPr/>
          </p:nvSpPr>
          <p:spPr bwMode="auto">
            <a:xfrm>
              <a:off x="5012" y="2795"/>
              <a:ext cx="68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sz="3200">
                  <a:latin typeface="Symbol" charset="0"/>
                  <a:cs typeface="Arial" charset="0"/>
                </a:rPr>
                <a:t>L</a:t>
              </a:r>
              <a:r>
                <a:rPr lang="en-US" sz="3200" baseline="30000">
                  <a:cs typeface="Arial" charset="0"/>
                </a:rPr>
                <a:t>-n/2</a:t>
              </a:r>
            </a:p>
          </p:txBody>
        </p:sp>
      </p:grpSp>
      <p:pic>
        <p:nvPicPr>
          <p:cNvPr id="20492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295400"/>
            <a:ext cx="4953000" cy="1912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20493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7238" y="3424238"/>
            <a:ext cx="9525" cy="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20494" name="Picture 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838200"/>
            <a:ext cx="5500688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0495" name="Text Box 15"/>
          <p:cNvSpPr txBox="1">
            <a:spLocks noChangeArrowheads="1"/>
          </p:cNvSpPr>
          <p:nvPr/>
        </p:nvSpPr>
        <p:spPr bwMode="auto">
          <a:xfrm>
            <a:off x="3962400" y="6248400"/>
            <a:ext cx="495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sl-SI">
                <a:cs typeface="Arial" charset="0"/>
              </a:rPr>
              <a:t>Wilson, Rev. Mod. Phys. </a:t>
            </a:r>
            <a:r>
              <a:rPr lang="sl-SI" b="1">
                <a:cs typeface="Arial" charset="0"/>
              </a:rPr>
              <a:t>47</a:t>
            </a:r>
            <a:r>
              <a:rPr lang="sl-SI">
                <a:cs typeface="Arial" charset="0"/>
              </a:rPr>
              <a:t>, 773 (1975)</a:t>
            </a:r>
            <a:endParaRPr lang="en-U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566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637" y="274638"/>
            <a:ext cx="8852712" cy="1143000"/>
          </a:xfrm>
        </p:spPr>
        <p:txBody>
          <a:bodyPr/>
          <a:lstStyle/>
          <a:p>
            <a:r>
              <a:rPr lang="en-US" dirty="0" smtClean="0"/>
              <a:t>f</a:t>
            </a:r>
            <a:r>
              <a:rPr lang="en-US" baseline="-25000" dirty="0" smtClean="0"/>
              <a:t>0</a:t>
            </a:r>
            <a:r>
              <a:rPr lang="en-US" dirty="0" smtClean="0"/>
              <a:t> – the first site of the Wilson chain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800" y="2641638"/>
            <a:ext cx="3441700" cy="10033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4900" y="3759947"/>
            <a:ext cx="4394200" cy="584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9900" y="1417638"/>
            <a:ext cx="5664200" cy="1092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38133" y="5056259"/>
            <a:ext cx="6545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f</a:t>
            </a:r>
            <a:r>
              <a:rPr lang="en-US" baseline="-25000" dirty="0" smtClean="0"/>
              <a:t>0</a:t>
            </a:r>
            <a:r>
              <a:rPr lang="en-US" dirty="0" smtClean="0"/>
              <a:t> orbital is also the average state of all "representative states".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2940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005"/>
            <a:ext cx="8229600" cy="1143000"/>
          </a:xfrm>
        </p:spPr>
        <p:txBody>
          <a:bodyPr/>
          <a:lstStyle/>
          <a:p>
            <a:r>
              <a:rPr lang="en-US" dirty="0" smtClean="0"/>
              <a:t>Gram-Schmidt </a:t>
            </a:r>
            <a:r>
              <a:rPr lang="en-US" dirty="0" err="1" smtClean="0"/>
              <a:t>orthogonalization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8500" y="995801"/>
            <a:ext cx="2654300" cy="863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305" y="1859401"/>
            <a:ext cx="8178800" cy="46609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5745" y="6520301"/>
            <a:ext cx="8434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http</a:t>
            </a:r>
            <a:r>
              <a:rPr lang="pl-PL" dirty="0"/>
              <a:t>://</a:t>
            </a:r>
            <a:r>
              <a:rPr lang="pl-PL" dirty="0" err="1"/>
              <a:t>en.wikipedia.org</a:t>
            </a:r>
            <a:r>
              <a:rPr lang="pl-PL" dirty="0"/>
              <a:t>/</a:t>
            </a:r>
            <a:r>
              <a:rPr lang="pl-PL" dirty="0" err="1"/>
              <a:t>wiki</a:t>
            </a:r>
            <a:r>
              <a:rPr lang="pl-PL" dirty="0"/>
              <a:t>/Gram%E2%80%</a:t>
            </a:r>
            <a:r>
              <a:rPr lang="pl-PL" dirty="0" smtClean="0"/>
              <a:t>93Schmidt_process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650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400"/>
            <a:ext cx="8229600" cy="1143000"/>
          </a:xfrm>
        </p:spPr>
        <p:txBody>
          <a:bodyPr/>
          <a:lstStyle/>
          <a:p>
            <a:r>
              <a:rPr lang="en-US" dirty="0" err="1" smtClean="0"/>
              <a:t>Lanczos</a:t>
            </a:r>
            <a:r>
              <a:rPr lang="en-US" dirty="0" smtClean="0"/>
              <a:t> algorithm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28961"/>
            <a:ext cx="9118022" cy="389458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4762" y="6422167"/>
            <a:ext cx="4683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http://</a:t>
            </a:r>
            <a:r>
              <a:rPr lang="pl-PL" dirty="0" err="1"/>
              <a:t>en.wikipedia.org</a:t>
            </a:r>
            <a:r>
              <a:rPr lang="pl-PL" dirty="0"/>
              <a:t>/</a:t>
            </a:r>
            <a:r>
              <a:rPr lang="pl-PL" dirty="0" err="1"/>
              <a:t>wiki</a:t>
            </a:r>
            <a:r>
              <a:rPr lang="pl-PL" dirty="0"/>
              <a:t>/</a:t>
            </a:r>
            <a:r>
              <a:rPr lang="pl-PL" dirty="0" err="1"/>
              <a:t>Lanczos_algorithm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6085" y="2053319"/>
            <a:ext cx="5378701" cy="235015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99509" y="5619396"/>
            <a:ext cx="83872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NRG Ljubljana contains a stand-alone tool </a:t>
            </a:r>
            <a:r>
              <a:rPr lang="en-US" dirty="0" err="1" smtClean="0">
                <a:latin typeface="Courier"/>
                <a:cs typeface="Courier"/>
              </a:rPr>
              <a:t>nrgchain</a:t>
            </a:r>
            <a:r>
              <a:rPr lang="en-US" dirty="0" smtClean="0"/>
              <a:t> for </a:t>
            </a:r>
            <a:r>
              <a:rPr lang="en-US" dirty="0" err="1" smtClean="0"/>
              <a:t>tridiagonalization</a:t>
            </a:r>
            <a:r>
              <a:rPr lang="en-US" dirty="0" smtClean="0"/>
              <a:t> (in addition to the </a:t>
            </a:r>
            <a:r>
              <a:rPr lang="en-US" dirty="0" err="1" smtClean="0"/>
              <a:t>tridiagonalization</a:t>
            </a:r>
            <a:r>
              <a:rPr lang="en-US" dirty="0" smtClean="0"/>
              <a:t> code in </a:t>
            </a:r>
            <a:r>
              <a:rPr lang="en-US" dirty="0" err="1" smtClean="0"/>
              <a:t>initial.m</a:t>
            </a:r>
            <a:r>
              <a:rPr lang="en-US" dirty="0" smtClean="0"/>
              <a:t> and </a:t>
            </a:r>
            <a:r>
              <a:rPr lang="en-US" dirty="0" err="1" smtClean="0"/>
              <a:t>tridiag.h</a:t>
            </a:r>
            <a:r>
              <a:rPr lang="en-US" dirty="0" smtClean="0"/>
              <a:t>).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1985079" y="1763045"/>
            <a:ext cx="641143" cy="5794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490595" y="1419172"/>
            <a:ext cx="4070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We take f</a:t>
            </a:r>
            <a:r>
              <a:rPr lang="en-US" baseline="-25000" dirty="0" smtClean="0">
                <a:solidFill>
                  <a:srgbClr val="FF0000"/>
                </a:solidFill>
              </a:rPr>
              <a:t>0</a:t>
            </a:r>
            <a:r>
              <a:rPr lang="en-US" dirty="0" smtClean="0">
                <a:solidFill>
                  <a:srgbClr val="FF0000"/>
                </a:solidFill>
              </a:rPr>
              <a:t> instead of the random vector!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7275" y="1134071"/>
            <a:ext cx="23647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H</a:t>
            </a:r>
            <a:r>
              <a:rPr lang="en-US" baseline="-25000" dirty="0" err="1" smtClean="0">
                <a:solidFill>
                  <a:srgbClr val="FF0000"/>
                </a:solidFill>
              </a:rPr>
              <a:t>band</a:t>
            </a:r>
            <a:r>
              <a:rPr lang="en-US" dirty="0" smtClean="0">
                <a:solidFill>
                  <a:srgbClr val="FF0000"/>
                </a:solidFill>
              </a:rPr>
              <a:t> in truncated basis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974045" y="1503403"/>
            <a:ext cx="456198" cy="16774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0912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Logarithmic discretization</a:t>
            </a: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0" y="39893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cs typeface="Arial" charset="0"/>
              </a:rPr>
              <a:t>Good sampling of the states near the Fermi energy</a:t>
            </a:r>
            <a:r>
              <a:rPr lang="sl-SI" sz="2400" dirty="0">
                <a:cs typeface="Arial" charset="0"/>
              </a:rPr>
              <a:t>!</a:t>
            </a:r>
            <a:endParaRPr lang="en-US" sz="2400" dirty="0">
              <a:cs typeface="Arial" charset="0"/>
            </a:endParaRPr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7638"/>
            <a:ext cx="9144000" cy="257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4191000" y="6491287"/>
            <a:ext cx="495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l-SI" dirty="0">
                <a:cs typeface="Arial" charset="0"/>
              </a:rPr>
              <a:t>Wilson, Rev. Mod. Phys. </a:t>
            </a:r>
            <a:r>
              <a:rPr lang="sl-SI" b="1" dirty="0">
                <a:cs typeface="Arial" charset="0"/>
              </a:rPr>
              <a:t>47</a:t>
            </a:r>
            <a:r>
              <a:rPr lang="sl-SI" dirty="0">
                <a:cs typeface="Arial" charset="0"/>
              </a:rPr>
              <a:t>, 773 (1975)</a:t>
            </a:r>
            <a:endParaRPr lang="en-US" dirty="0">
              <a:cs typeface="Arial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756845"/>
            <a:ext cx="5118100" cy="1206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5677" y="5119492"/>
            <a:ext cx="2735993" cy="121986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265677" y="4934826"/>
            <a:ext cx="1236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Correction: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565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-152400"/>
            <a:ext cx="8001000" cy="520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228600" y="5562600"/>
            <a:ext cx="8686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l-SI" sz="2400" b="1">
                <a:cs typeface="Arial" charset="0"/>
              </a:rPr>
              <a:t>“</a:t>
            </a:r>
            <a:r>
              <a:rPr lang="sl-SI" sz="2400" b="1" i="1">
                <a:cs typeface="Arial" charset="0"/>
              </a:rPr>
              <a:t>z</a:t>
            </a:r>
            <a:r>
              <a:rPr lang="sl-SI" sz="2400" b="1">
                <a:cs typeface="Arial" charset="0"/>
              </a:rPr>
              <a:t>-averaging” or “interleaved method”</a:t>
            </a:r>
            <a:endParaRPr lang="en-US" sz="2400" b="1">
              <a:cs typeface="Arial" charset="0"/>
            </a:endParaRP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5105400"/>
            <a:ext cx="1295400" cy="51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5029200"/>
            <a:ext cx="49530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228600" y="6078538"/>
            <a:ext cx="8915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l-SI">
                <a:cs typeface="Arial" charset="0"/>
              </a:rPr>
              <a:t>Frota, Oliveira, Phys. Rev. B </a:t>
            </a:r>
            <a:r>
              <a:rPr lang="sl-SI" b="1">
                <a:cs typeface="Arial" charset="0"/>
              </a:rPr>
              <a:t>33</a:t>
            </a:r>
            <a:r>
              <a:rPr lang="sl-SI">
                <a:cs typeface="Arial" charset="0"/>
              </a:rPr>
              <a:t>, 7871 (1986)</a:t>
            </a:r>
            <a:br>
              <a:rPr lang="sl-SI">
                <a:cs typeface="Arial" charset="0"/>
              </a:rPr>
            </a:br>
            <a:r>
              <a:rPr lang="sl-SI">
                <a:cs typeface="Arial" charset="0"/>
              </a:rPr>
              <a:t>Oliveira, Oliveira: Phys. Rev. B </a:t>
            </a:r>
            <a:r>
              <a:rPr lang="sl-SI" b="1">
                <a:cs typeface="Arial" charset="0"/>
              </a:rPr>
              <a:t>49</a:t>
            </a:r>
            <a:r>
              <a:rPr lang="sl-SI">
                <a:cs typeface="Arial" charset="0"/>
              </a:rPr>
              <a:t>, 11986 (1994)</a:t>
            </a:r>
            <a:endParaRPr lang="en-U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22540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819400"/>
            <a:ext cx="243840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921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895600"/>
            <a:ext cx="2362200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92164" name="Text Box 4"/>
          <p:cNvSpPr txBox="1">
            <a:spLocks noChangeArrowheads="1"/>
          </p:cNvSpPr>
          <p:nvPr/>
        </p:nvSpPr>
        <p:spPr bwMode="auto">
          <a:xfrm>
            <a:off x="4800600" y="2286000"/>
            <a:ext cx="434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l-SI" sz="2400">
                <a:cs typeface="Arial" charset="0"/>
              </a:rPr>
              <a:t>2) Campo-Oliveira scheme</a:t>
            </a:r>
            <a:endParaRPr lang="en-US" sz="2400">
              <a:cs typeface="Arial" charset="0"/>
            </a:endParaRPr>
          </a:p>
        </p:txBody>
      </p:sp>
      <p:sp>
        <p:nvSpPr>
          <p:cNvPr id="92165" name="Text Box 5"/>
          <p:cNvSpPr txBox="1">
            <a:spLocks noChangeArrowheads="1"/>
          </p:cNvSpPr>
          <p:nvPr/>
        </p:nvSpPr>
        <p:spPr bwMode="auto">
          <a:xfrm>
            <a:off x="0" y="2286000"/>
            <a:ext cx="3962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l-SI" sz="2400">
                <a:cs typeface="Arial" charset="0"/>
              </a:rPr>
              <a:t>1) Conventional scheme</a:t>
            </a:r>
            <a:endParaRPr lang="en-US" sz="2400">
              <a:cs typeface="Arial" charset="0"/>
            </a:endParaRPr>
          </a:p>
        </p:txBody>
      </p:sp>
      <p:sp>
        <p:nvSpPr>
          <p:cNvPr id="9216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Discretization schemes</a:t>
            </a:r>
            <a:endParaRPr lang="en-US"/>
          </a:p>
        </p:txBody>
      </p:sp>
      <p:sp>
        <p:nvSpPr>
          <p:cNvPr id="92167" name="Text Box 7"/>
          <p:cNvSpPr txBox="1">
            <a:spLocks noChangeArrowheads="1"/>
          </p:cNvSpPr>
          <p:nvPr/>
        </p:nvSpPr>
        <p:spPr bwMode="auto">
          <a:xfrm>
            <a:off x="5334000" y="4114800"/>
            <a:ext cx="3581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l-SI">
                <a:cs typeface="Arial" charset="0"/>
              </a:rPr>
              <a:t>Campo, Oliveira, PRB </a:t>
            </a:r>
            <a:r>
              <a:rPr lang="sl-SI" b="1">
                <a:cs typeface="Arial" charset="0"/>
              </a:rPr>
              <a:t>72</a:t>
            </a:r>
            <a:r>
              <a:rPr lang="sl-SI">
                <a:cs typeface="Arial" charset="0"/>
              </a:rPr>
              <a:t>, </a:t>
            </a:r>
            <a:br>
              <a:rPr lang="sl-SI">
                <a:cs typeface="Arial" charset="0"/>
              </a:rPr>
            </a:br>
            <a:r>
              <a:rPr lang="sl-SI">
                <a:cs typeface="Arial" charset="0"/>
              </a:rPr>
              <a:t>104432 (2005).</a:t>
            </a:r>
            <a:endParaRPr lang="en-US">
              <a:cs typeface="Arial" charset="0"/>
            </a:endParaRPr>
          </a:p>
        </p:txBody>
      </p:sp>
      <p:sp>
        <p:nvSpPr>
          <p:cNvPr id="92168" name="Text Box 8"/>
          <p:cNvSpPr txBox="1">
            <a:spLocks noChangeArrowheads="1"/>
          </p:cNvSpPr>
          <p:nvPr/>
        </p:nvSpPr>
        <p:spPr bwMode="auto">
          <a:xfrm>
            <a:off x="228600" y="4189413"/>
            <a:ext cx="487680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l-SI">
                <a:cs typeface="Arial" charset="0"/>
              </a:rPr>
              <a:t>Chen, Jayaprakash, JPCM </a:t>
            </a:r>
            <a:r>
              <a:rPr lang="sl-SI" b="1">
                <a:cs typeface="Arial" charset="0"/>
              </a:rPr>
              <a:t>7</a:t>
            </a:r>
            <a:r>
              <a:rPr lang="sl-SI">
                <a:cs typeface="Arial" charset="0"/>
              </a:rPr>
              <a:t>, L491 (1995); Ingersent, PRB </a:t>
            </a:r>
            <a:r>
              <a:rPr lang="sl-SI" b="1">
                <a:cs typeface="Arial" charset="0"/>
              </a:rPr>
              <a:t>54</a:t>
            </a:r>
            <a:r>
              <a:rPr lang="sl-SI">
                <a:cs typeface="Arial" charset="0"/>
              </a:rPr>
              <a:t>, 11936 (1996); Bulla, Pruschke, Hewson, JPCM </a:t>
            </a:r>
            <a:r>
              <a:rPr lang="sl-SI" b="1">
                <a:cs typeface="Arial" charset="0"/>
              </a:rPr>
              <a:t>9</a:t>
            </a:r>
            <a:r>
              <a:rPr lang="sl-SI">
                <a:cs typeface="Arial" charset="0"/>
              </a:rPr>
              <a:t>, 10463 (1997).</a:t>
            </a:r>
            <a:endParaRPr lang="en-US">
              <a:cs typeface="Arial" charset="0"/>
            </a:endParaRPr>
          </a:p>
        </p:txBody>
      </p:sp>
      <p:sp>
        <p:nvSpPr>
          <p:cNvPr id="92169" name="Text Box 9"/>
          <p:cNvSpPr txBox="1">
            <a:spLocks noChangeArrowheads="1"/>
          </p:cNvSpPr>
          <p:nvPr/>
        </p:nvSpPr>
        <p:spPr bwMode="auto">
          <a:xfrm>
            <a:off x="1143000" y="5638800"/>
            <a:ext cx="7162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sl-SI">
                <a:latin typeface="Symbol" charset="0"/>
              </a:rPr>
              <a:t>r</a:t>
            </a:r>
            <a:r>
              <a:rPr lang="sl-SI"/>
              <a:t>(</a:t>
            </a:r>
            <a:r>
              <a:rPr lang="sl-SI">
                <a:latin typeface="Symbol" charset="0"/>
              </a:rPr>
              <a:t>e</a:t>
            </a:r>
            <a:r>
              <a:rPr lang="sl-SI"/>
              <a:t>) = density of states in the band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759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4043"/>
            <a:ext cx="9144000" cy="513707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33352" y="6075385"/>
            <a:ext cx="86435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With z-averaging it is possible to increase </a:t>
            </a:r>
            <a:r>
              <a:rPr lang="en-US" dirty="0" smtClean="0">
                <a:latin typeface="Symbol" charset="2"/>
                <a:cs typeface="Symbol" charset="2"/>
              </a:rPr>
              <a:t>L</a:t>
            </a:r>
            <a:r>
              <a:rPr lang="en-US" dirty="0" smtClean="0"/>
              <a:t> quite significantly without introducing </a:t>
            </a:r>
            <a:br>
              <a:rPr lang="en-US" dirty="0" smtClean="0"/>
            </a:br>
            <a:r>
              <a:rPr lang="en-US" dirty="0" smtClean="0"/>
              <a:t>many artifacts in the results for thermodynamics (especially in the low-temperature limit).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319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3810000"/>
          </a:xfrm>
        </p:spPr>
        <p:txBody>
          <a:bodyPr/>
          <a:lstStyle/>
          <a:p>
            <a:pPr eaLnBrk="1" hangingPunct="1">
              <a:defRPr/>
            </a:pPr>
            <a:r>
              <a:rPr lang="sl-SI" sz="4000" smtClean="0">
                <a:cs typeface="+mj-cs"/>
              </a:rPr>
              <a:t>Can we obtain high-resolution spectral functions by using </a:t>
            </a:r>
            <a:br>
              <a:rPr lang="sl-SI" sz="4000" smtClean="0">
                <a:cs typeface="+mj-cs"/>
              </a:rPr>
            </a:br>
            <a:r>
              <a:rPr lang="sl-SI" sz="4000" smtClean="0">
                <a:solidFill>
                  <a:schemeClr val="accent2"/>
                </a:solidFill>
                <a:cs typeface="+mj-cs"/>
              </a:rPr>
              <a:t>1)</a:t>
            </a:r>
            <a:r>
              <a:rPr lang="sl-SI" sz="4000" smtClean="0">
                <a:cs typeface="+mj-cs"/>
              </a:rPr>
              <a:t> </a:t>
            </a:r>
            <a:r>
              <a:rPr lang="sl-SI" sz="4000" smtClean="0">
                <a:solidFill>
                  <a:schemeClr val="accent2"/>
                </a:solidFill>
                <a:cs typeface="+mj-cs"/>
              </a:rPr>
              <a:t>many values of </a:t>
            </a:r>
            <a:r>
              <a:rPr lang="sl-SI" sz="4000" i="1" smtClean="0">
                <a:solidFill>
                  <a:schemeClr val="accent2"/>
                </a:solidFill>
                <a:cs typeface="+mj-cs"/>
              </a:rPr>
              <a:t>z</a:t>
            </a:r>
            <a:r>
              <a:rPr lang="sl-SI" sz="4000" smtClean="0">
                <a:cs typeface="+mj-cs"/>
              </a:rPr>
              <a:t> </a:t>
            </a:r>
            <a:br>
              <a:rPr lang="sl-SI" sz="4000" smtClean="0">
                <a:cs typeface="+mj-cs"/>
              </a:rPr>
            </a:br>
            <a:r>
              <a:rPr lang="sl-SI" sz="4000" smtClean="0">
                <a:cs typeface="+mj-cs"/>
              </a:rPr>
              <a:t>and </a:t>
            </a:r>
            <a:br>
              <a:rPr lang="sl-SI" sz="4000" smtClean="0">
                <a:cs typeface="+mj-cs"/>
              </a:rPr>
            </a:br>
            <a:r>
              <a:rPr lang="sl-SI" sz="4000" smtClean="0">
                <a:solidFill>
                  <a:srgbClr val="FF0000"/>
                </a:solidFill>
                <a:cs typeface="+mj-cs"/>
              </a:rPr>
              <a:t>2) narrow Gaussian broadening</a:t>
            </a:r>
            <a:r>
              <a:rPr lang="sl-SI" sz="4000" smtClean="0">
                <a:cs typeface="+mj-cs"/>
              </a:rPr>
              <a:t>?</a:t>
            </a:r>
            <a:endParaRPr lang="en-US" sz="4000" smtClean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578487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+mj-cs"/>
              </a:rPr>
              <a:t>Test case: r</a:t>
            </a:r>
            <a:r>
              <a:rPr lang="sl-SI" smtClean="0">
                <a:cs typeface="+mj-cs"/>
              </a:rPr>
              <a:t>esonant-level model</a:t>
            </a:r>
            <a:endParaRPr lang="en-US" smtClean="0">
              <a:cs typeface="+mj-cs"/>
            </a:endParaRPr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114800"/>
            <a:ext cx="5438775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5562600"/>
            <a:ext cx="550545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6781800" y="5943600"/>
            <a:ext cx="23622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sl-SI" sz="2400">
                <a:cs typeface="Arial" charset="0"/>
              </a:rPr>
              <a:t>for a flat band,</a:t>
            </a:r>
            <a:br>
              <a:rPr lang="sl-SI" sz="2400">
                <a:cs typeface="Arial" charset="0"/>
              </a:rPr>
            </a:br>
            <a:r>
              <a:rPr lang="sl-SI" sz="2400">
                <a:latin typeface="Symbol" charset="0"/>
                <a:cs typeface="Arial" charset="0"/>
              </a:rPr>
              <a:t>r</a:t>
            </a:r>
            <a:r>
              <a:rPr lang="sl-SI" sz="2400">
                <a:cs typeface="Arial" charset="0"/>
              </a:rPr>
              <a:t>(</a:t>
            </a:r>
            <a:r>
              <a:rPr lang="sl-SI" sz="2400">
                <a:latin typeface="Symbol" charset="0"/>
                <a:cs typeface="Arial" charset="0"/>
              </a:rPr>
              <a:t>w</a:t>
            </a:r>
            <a:r>
              <a:rPr lang="sl-SI" sz="2400">
                <a:cs typeface="Arial" charset="0"/>
              </a:rPr>
              <a:t>)=const.</a:t>
            </a:r>
            <a:endParaRPr lang="en-US" sz="2400">
              <a:cs typeface="Arial" charset="0"/>
            </a:endParaRPr>
          </a:p>
        </p:txBody>
      </p:sp>
      <p:graphicFrame>
        <p:nvGraphicFramePr>
          <p:cNvPr id="36869" name="Object 6"/>
          <p:cNvGraphicFramePr>
            <a:graphicFrameLocks noGrp="1" noChangeAspect="1"/>
          </p:cNvGraphicFramePr>
          <p:nvPr>
            <p:ph idx="1"/>
          </p:nvPr>
        </p:nvGraphicFramePr>
        <p:xfrm>
          <a:off x="228600" y="1600200"/>
          <a:ext cx="3810000" cy="3211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3" name="Corel DESIGNER" r:id="rId6" imgW="3060700" imgH="2527300" progId="CorelDESIGNER.Graphic.12">
                  <p:embed/>
                </p:oleObj>
              </mc:Choice>
              <mc:Fallback>
                <p:oleObj name="Corel DESIGNER" r:id="rId6" imgW="3060700" imgH="2527300" progId="CorelDESIGNER.Graphic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600200"/>
                        <a:ext cx="3810000" cy="3211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88724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63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8168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8625"/>
            <a:ext cx="9144000" cy="642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71720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1475"/>
            <a:ext cx="9020175" cy="648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7142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6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600200"/>
            <a:ext cx="40195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986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200400"/>
            <a:ext cx="1371600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9866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200400"/>
            <a:ext cx="4010025" cy="75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9866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648200"/>
            <a:ext cx="5591175" cy="135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9866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l-SI" sz="4000"/>
              <a:t>Higher-moment spectral sum rules</a:t>
            </a:r>
            <a:endParaRPr lang="en-US" sz="4000"/>
          </a:p>
        </p:txBody>
      </p:sp>
    </p:spTree>
    <p:extLst>
      <p:ext uri="{BB962C8B-B14F-4D97-AF65-F5344CB8AC3E}">
        <p14:creationId xmlns:p14="http://schemas.microsoft.com/office/powerpoint/2010/main" val="39909211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6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609600"/>
            <a:ext cx="306705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996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676400"/>
            <a:ext cx="5734050" cy="71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9968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743200"/>
            <a:ext cx="8334375" cy="252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99685" name="Rectangle 5"/>
          <p:cNvSpPr>
            <a:spLocks noChangeArrowheads="1"/>
          </p:cNvSpPr>
          <p:nvPr/>
        </p:nvSpPr>
        <p:spPr bwMode="auto">
          <a:xfrm>
            <a:off x="3962400" y="4800600"/>
            <a:ext cx="3048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9968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81650"/>
            <a:ext cx="9144000" cy="98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85233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7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57400"/>
            <a:ext cx="9144000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00707" name="Oval 3"/>
          <p:cNvSpPr>
            <a:spLocks noChangeArrowheads="1"/>
          </p:cNvSpPr>
          <p:nvPr/>
        </p:nvSpPr>
        <p:spPr bwMode="auto">
          <a:xfrm>
            <a:off x="1219200" y="3200400"/>
            <a:ext cx="2895600" cy="457200"/>
          </a:xfrm>
          <a:prstGeom prst="ellipse">
            <a:avLst/>
          </a:prstGeom>
          <a:solidFill>
            <a:srgbClr val="FF0000">
              <a:alpha val="56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0708" name="Text Box 4"/>
          <p:cNvSpPr txBox="1">
            <a:spLocks noChangeArrowheads="1"/>
          </p:cNvSpPr>
          <p:nvPr/>
        </p:nvSpPr>
        <p:spPr bwMode="auto">
          <a:xfrm>
            <a:off x="1905000" y="3810000"/>
            <a:ext cx="3124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l-SI" b="1"/>
              <a:t>7 percent discrepancy!</a:t>
            </a:r>
            <a:endParaRPr lang="en-US" b="1"/>
          </a:p>
        </p:txBody>
      </p:sp>
      <p:sp>
        <p:nvSpPr>
          <p:cNvPr id="200709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sz="4000"/>
              <a:t>Spectral moments for </a:t>
            </a:r>
            <a:br>
              <a:rPr lang="sl-SI" sz="4000"/>
            </a:br>
            <a:r>
              <a:rPr lang="sl-SI" sz="4000"/>
              <a:t>the resonant-level model</a:t>
            </a:r>
            <a:endParaRPr lang="en-US" sz="4000"/>
          </a:p>
        </p:txBody>
      </p:sp>
    </p:spTree>
    <p:extLst>
      <p:ext uri="{BB962C8B-B14F-4D97-AF65-F5344CB8AC3E}">
        <p14:creationId xmlns:p14="http://schemas.microsoft.com/office/powerpoint/2010/main" val="41462466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707" grpId="0" animBg="1"/>
      <p:bldP spid="20070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38" y="114300"/>
            <a:ext cx="9210676" cy="66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4862513" y="4005263"/>
            <a:ext cx="4210050" cy="186213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4114800" y="4343400"/>
            <a:ext cx="838200" cy="990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0" y="0"/>
            <a:ext cx="9144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54895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52400"/>
            <a:ext cx="5505450" cy="235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819400"/>
            <a:ext cx="54102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343400"/>
            <a:ext cx="307657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4191000"/>
            <a:ext cx="363855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277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6019800"/>
            <a:ext cx="4464050" cy="62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2777" name="Line 9"/>
          <p:cNvSpPr>
            <a:spLocks noChangeShapeType="1"/>
          </p:cNvSpPr>
          <p:nvPr/>
        </p:nvSpPr>
        <p:spPr bwMode="auto">
          <a:xfrm>
            <a:off x="5562600" y="2438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2778" name="Line 10"/>
          <p:cNvSpPr>
            <a:spLocks noChangeShapeType="1"/>
          </p:cNvSpPr>
          <p:nvPr/>
        </p:nvSpPr>
        <p:spPr bwMode="auto">
          <a:xfrm>
            <a:off x="4267200" y="5486400"/>
            <a:ext cx="0" cy="4572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2779" name="AutoShape 11"/>
          <p:cNvSpPr>
            <a:spLocks noChangeArrowheads="1"/>
          </p:cNvSpPr>
          <p:nvPr/>
        </p:nvSpPr>
        <p:spPr bwMode="auto">
          <a:xfrm>
            <a:off x="3810000" y="6019800"/>
            <a:ext cx="76200" cy="609600"/>
          </a:xfrm>
          <a:prstGeom prst="parallelogram">
            <a:avLst>
              <a:gd name="adj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FF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36173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8" y="271463"/>
            <a:ext cx="8848725" cy="631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6145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524000"/>
            <a:ext cx="3733800" cy="112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16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905000"/>
            <a:ext cx="1266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716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l-SI" smtClean="0">
                <a:cs typeface="+mj-cs"/>
              </a:rPr>
              <a:t>Origin of the band-edge art</a:t>
            </a:r>
            <a:r>
              <a:rPr lang="en-US" smtClean="0">
                <a:cs typeface="+mj-cs"/>
              </a:rPr>
              <a:t>i</a:t>
            </a:r>
            <a:r>
              <a:rPr lang="sl-SI" smtClean="0">
                <a:cs typeface="+mj-cs"/>
              </a:rPr>
              <a:t>facts</a:t>
            </a:r>
            <a:endParaRPr lang="en-US" smtClean="0">
              <a:cs typeface="+mj-cs"/>
            </a:endParaRPr>
          </a:p>
        </p:txBody>
      </p:sp>
      <p:pic>
        <p:nvPicPr>
          <p:cNvPr id="7168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57600"/>
            <a:ext cx="9144000" cy="257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3210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562225"/>
            <a:ext cx="4781550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90825"/>
            <a:ext cx="2590800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619625"/>
            <a:ext cx="5524500" cy="15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789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6219825"/>
            <a:ext cx="3581400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6553200" y="4924425"/>
            <a:ext cx="19812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r>
              <a:rPr lang="sl-SI" sz="2400">
                <a:cs typeface="Arial" charset="0"/>
              </a:rPr>
              <a:t>for </a:t>
            </a:r>
            <a:r>
              <a:rPr lang="sl-SI" sz="2400">
                <a:latin typeface="Symbol" charset="0"/>
                <a:cs typeface="Arial" charset="0"/>
              </a:rPr>
              <a:t>w</a:t>
            </a:r>
            <a:r>
              <a:rPr lang="sl-SI" sz="2400">
                <a:cs typeface="Arial" charset="0"/>
              </a:rPr>
              <a:t> near band-edges</a:t>
            </a:r>
            <a:endParaRPr lang="en-US" sz="2400">
              <a:cs typeface="Arial" charset="0"/>
            </a:endParaRPr>
          </a:p>
        </p:txBody>
      </p:sp>
      <p:grpSp>
        <p:nvGrpSpPr>
          <p:cNvPr id="47110" name="Group 9"/>
          <p:cNvGrpSpPr>
            <a:grpSpLocks/>
          </p:cNvGrpSpPr>
          <p:nvPr/>
        </p:nvGrpSpPr>
        <p:grpSpPr bwMode="auto">
          <a:xfrm>
            <a:off x="2819400" y="3095625"/>
            <a:ext cx="762000" cy="1066800"/>
            <a:chOff x="1872" y="1248"/>
            <a:chExt cx="480" cy="672"/>
          </a:xfrm>
        </p:grpSpPr>
        <p:sp>
          <p:nvSpPr>
            <p:cNvPr id="37895" name="Line 7"/>
            <p:cNvSpPr>
              <a:spLocks noChangeShapeType="1"/>
            </p:cNvSpPr>
            <p:nvPr/>
          </p:nvSpPr>
          <p:spPr bwMode="auto">
            <a:xfrm>
              <a:off x="1872" y="1584"/>
              <a:ext cx="240" cy="336"/>
            </a:xfrm>
            <a:prstGeom prst="line">
              <a:avLst/>
            </a:prstGeom>
            <a:noFill/>
            <a:ln w="38100">
              <a:solidFill>
                <a:srgbClr val="00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7896" name="Line 8"/>
            <p:cNvSpPr>
              <a:spLocks noChangeShapeType="1"/>
            </p:cNvSpPr>
            <p:nvPr/>
          </p:nvSpPr>
          <p:spPr bwMode="auto">
            <a:xfrm flipV="1">
              <a:off x="2112" y="1248"/>
              <a:ext cx="240" cy="672"/>
            </a:xfrm>
            <a:prstGeom prst="line">
              <a:avLst/>
            </a:prstGeom>
            <a:noFill/>
            <a:ln w="38100">
              <a:solidFill>
                <a:srgbClr val="00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</p:grpSp>
      <p:grpSp>
        <p:nvGrpSpPr>
          <p:cNvPr id="47111" name="Group 12"/>
          <p:cNvGrpSpPr>
            <a:grpSpLocks/>
          </p:cNvGrpSpPr>
          <p:nvPr/>
        </p:nvGrpSpPr>
        <p:grpSpPr bwMode="auto">
          <a:xfrm>
            <a:off x="3505200" y="4772025"/>
            <a:ext cx="1295400" cy="1295400"/>
            <a:chOff x="2160" y="2016"/>
            <a:chExt cx="816" cy="816"/>
          </a:xfrm>
        </p:grpSpPr>
        <p:sp>
          <p:nvSpPr>
            <p:cNvPr id="37898" name="Line 10"/>
            <p:cNvSpPr>
              <a:spLocks noChangeShapeType="1"/>
            </p:cNvSpPr>
            <p:nvPr/>
          </p:nvSpPr>
          <p:spPr bwMode="auto">
            <a:xfrm flipV="1">
              <a:off x="2160" y="2064"/>
              <a:ext cx="768" cy="768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37899" name="Line 11"/>
            <p:cNvSpPr>
              <a:spLocks noChangeShapeType="1"/>
            </p:cNvSpPr>
            <p:nvPr/>
          </p:nvSpPr>
          <p:spPr bwMode="auto">
            <a:xfrm>
              <a:off x="2208" y="2016"/>
              <a:ext cx="768" cy="816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</p:grpSp>
      <p:pic>
        <p:nvPicPr>
          <p:cNvPr id="37901" name="Picture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04800"/>
            <a:ext cx="2657475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37902" name="Picture 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04800"/>
            <a:ext cx="3924300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37903" name="Text Box 15"/>
          <p:cNvSpPr txBox="1">
            <a:spLocks noChangeArrowheads="1"/>
          </p:cNvSpPr>
          <p:nvPr/>
        </p:nvSpPr>
        <p:spPr bwMode="auto">
          <a:xfrm>
            <a:off x="3505200" y="1524000"/>
            <a:ext cx="5105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sl-SI" sz="2000">
                <a:cs typeface="Arial" charset="0"/>
              </a:rPr>
              <a:t>Campo, Oliveira, PRB </a:t>
            </a:r>
            <a:r>
              <a:rPr lang="sl-SI" sz="2000" b="1">
                <a:cs typeface="Arial" charset="0"/>
              </a:rPr>
              <a:t>72</a:t>
            </a:r>
            <a:r>
              <a:rPr lang="sl-SI" sz="2000">
                <a:cs typeface="Arial" charset="0"/>
              </a:rPr>
              <a:t>, 104432 (2005).</a:t>
            </a:r>
            <a:endParaRPr lang="en-US" sz="200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8934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" y="409575"/>
            <a:ext cx="8724900" cy="603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409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886200"/>
            <a:ext cx="3143250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40964" name="Line 4"/>
          <p:cNvSpPr>
            <a:spLocks noChangeShapeType="1"/>
          </p:cNvSpPr>
          <p:nvPr/>
        </p:nvSpPr>
        <p:spPr bwMode="auto">
          <a:xfrm flipH="1" flipV="1">
            <a:off x="1752600" y="2590800"/>
            <a:ext cx="121920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152400" y="6491288"/>
            <a:ext cx="37147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sl-SI">
                <a:cs typeface="Arial" charset="0"/>
              </a:rPr>
              <a:t>NOTE: analytical results, not NRG.</a:t>
            </a:r>
            <a:endParaRPr lang="en-US">
              <a:cs typeface="Arial" charset="0"/>
            </a:endParaRPr>
          </a:p>
        </p:txBody>
      </p:sp>
      <p:grpSp>
        <p:nvGrpSpPr>
          <p:cNvPr id="48133" name="Group 6"/>
          <p:cNvGrpSpPr>
            <a:grpSpLocks/>
          </p:cNvGrpSpPr>
          <p:nvPr/>
        </p:nvGrpSpPr>
        <p:grpSpPr bwMode="auto">
          <a:xfrm>
            <a:off x="6019800" y="1447800"/>
            <a:ext cx="1295400" cy="1295400"/>
            <a:chOff x="2160" y="2016"/>
            <a:chExt cx="816" cy="816"/>
          </a:xfrm>
        </p:grpSpPr>
        <p:sp>
          <p:nvSpPr>
            <p:cNvPr id="40967" name="Line 7"/>
            <p:cNvSpPr>
              <a:spLocks noChangeShapeType="1"/>
            </p:cNvSpPr>
            <p:nvPr/>
          </p:nvSpPr>
          <p:spPr bwMode="auto">
            <a:xfrm flipV="1">
              <a:off x="2160" y="2064"/>
              <a:ext cx="768" cy="768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40968" name="Line 8"/>
            <p:cNvSpPr>
              <a:spLocks noChangeShapeType="1"/>
            </p:cNvSpPr>
            <p:nvPr/>
          </p:nvSpPr>
          <p:spPr bwMode="auto">
            <a:xfrm>
              <a:off x="2208" y="2016"/>
              <a:ext cx="768" cy="816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87908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905000"/>
            <a:ext cx="2876550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219200"/>
            <a:ext cx="2514600" cy="41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41989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792163"/>
          </a:xfrm>
        </p:spPr>
        <p:txBody>
          <a:bodyPr/>
          <a:lstStyle/>
          <a:p>
            <a:pPr eaLnBrk="1" hangingPunct="1">
              <a:defRPr/>
            </a:pPr>
            <a:r>
              <a:rPr lang="sl-SI" smtClean="0">
                <a:cs typeface="+mj-cs"/>
              </a:rPr>
              <a:t>Can we do better?</a:t>
            </a:r>
            <a:endParaRPr lang="en-US" smtClean="0">
              <a:cs typeface="+mj-cs"/>
            </a:endParaRPr>
          </a:p>
        </p:txBody>
      </p:sp>
      <p:sp>
        <p:nvSpPr>
          <p:cNvPr id="41990" name="Text Box 6"/>
          <p:cNvSpPr txBox="1">
            <a:spLocks noChangeArrowheads="1"/>
          </p:cNvSpPr>
          <p:nvPr/>
        </p:nvSpPr>
        <p:spPr bwMode="auto">
          <a:xfrm>
            <a:off x="1371600" y="1143000"/>
            <a:ext cx="3124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>
                <a:cs typeface="Arial" charset="0"/>
              </a:rPr>
              <a:t>Yes! </a:t>
            </a:r>
            <a:r>
              <a:rPr lang="sl-SI" sz="2800">
                <a:cs typeface="Arial" charset="0"/>
              </a:rPr>
              <a:t>We </a:t>
            </a:r>
            <a:r>
              <a:rPr lang="sl-SI" sz="2800" b="1">
                <a:solidFill>
                  <a:srgbClr val="FF0000"/>
                </a:solidFill>
                <a:cs typeface="Arial" charset="0"/>
              </a:rPr>
              <a:t>demand</a:t>
            </a:r>
            <a:endParaRPr lang="en-US" sz="2800" b="1">
              <a:solidFill>
                <a:srgbClr val="FF0000"/>
              </a:solidFill>
              <a:cs typeface="Arial" charset="0"/>
            </a:endParaRPr>
          </a:p>
        </p:txBody>
      </p:sp>
      <p:pic>
        <p:nvPicPr>
          <p:cNvPr id="4199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238625"/>
            <a:ext cx="5886450" cy="132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4199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3429000"/>
            <a:ext cx="3181350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41994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581400"/>
            <a:ext cx="15906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41995" name="Text Box 11"/>
          <p:cNvSpPr txBox="1">
            <a:spLocks noChangeArrowheads="1"/>
          </p:cNvSpPr>
          <p:nvPr/>
        </p:nvSpPr>
        <p:spPr bwMode="auto">
          <a:xfrm>
            <a:off x="228600" y="5791200"/>
            <a:ext cx="84582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R. </a:t>
            </a:r>
            <a:r>
              <a:rPr lang="sl-SI">
                <a:cs typeface="+mn-cs"/>
              </a:rPr>
              <a:t>Žitko, Th. Pruschke, PRB </a:t>
            </a:r>
            <a:r>
              <a:rPr lang="sl-SI" b="1">
                <a:cs typeface="+mn-cs"/>
              </a:rPr>
              <a:t>79</a:t>
            </a:r>
            <a:r>
              <a:rPr lang="sl-SI">
                <a:cs typeface="+mn-cs"/>
              </a:rPr>
              <a:t>, 085106 (2009)</a:t>
            </a:r>
            <a:br>
              <a:rPr lang="sl-SI">
                <a:cs typeface="+mn-cs"/>
              </a:rPr>
            </a:br>
            <a:r>
              <a:rPr lang="sl-SI">
                <a:cs typeface="+mn-cs"/>
              </a:rPr>
              <a:t>R. Žitko, Comput. Phys. Comm. </a:t>
            </a:r>
            <a:r>
              <a:rPr lang="sl-SI" b="1">
                <a:cs typeface="+mn-cs"/>
              </a:rPr>
              <a:t>180</a:t>
            </a:r>
            <a:r>
              <a:rPr lang="sl-SI">
                <a:cs typeface="+mn-cs"/>
              </a:rPr>
              <a:t>, 1271 (2009)</a:t>
            </a: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65282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314325"/>
            <a:ext cx="8896350" cy="622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4032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8" y="247650"/>
            <a:ext cx="8848725" cy="636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7378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266700"/>
            <a:ext cx="8763000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1999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276225"/>
            <a:ext cx="8886825" cy="630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51259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600200"/>
            <a:ext cx="7305675" cy="511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48131" name="Text Box 3"/>
          <p:cNvSpPr txBox="1">
            <a:spLocks noChangeArrowheads="1"/>
          </p:cNvSpPr>
          <p:nvPr/>
        </p:nvSpPr>
        <p:spPr bwMode="auto">
          <a:xfrm>
            <a:off x="152400" y="228600"/>
            <a:ext cx="88392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3200" b="1">
                <a:solidFill>
                  <a:schemeClr val="accent2"/>
                </a:solidFill>
                <a:cs typeface="+mn-cs"/>
              </a:rPr>
              <a:t>Main success</a:t>
            </a:r>
            <a:r>
              <a:rPr lang="en-US" sz="3200">
                <a:cs typeface="+mn-cs"/>
              </a:rPr>
              <a:t>: </a:t>
            </a:r>
            <a:r>
              <a:rPr lang="en-US" sz="3200" b="1">
                <a:cs typeface="+mn-cs"/>
              </a:rPr>
              <a:t>excellent convergence</a:t>
            </a:r>
            <a:r>
              <a:rPr lang="en-US" sz="3200">
                <a:cs typeface="+mn-cs"/>
              </a:rPr>
              <a:t> of various </a:t>
            </a:r>
            <a:r>
              <a:rPr lang="en-US" sz="3200" i="1">
                <a:cs typeface="+mn-cs"/>
              </a:rPr>
              <a:t>expectation values</a:t>
            </a:r>
          </a:p>
        </p:txBody>
      </p:sp>
    </p:spTree>
    <p:extLst>
      <p:ext uri="{BB962C8B-B14F-4D97-AF65-F5344CB8AC3E}">
        <p14:creationId xmlns:p14="http://schemas.microsoft.com/office/powerpoint/2010/main" val="32644124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00" y="0"/>
            <a:ext cx="826873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5240" y="6450656"/>
            <a:ext cx="31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err="1" smtClean="0"/>
              <a:t>Höck</a:t>
            </a:r>
            <a:r>
              <a:rPr lang="en-US" dirty="0" smtClean="0"/>
              <a:t>, </a:t>
            </a:r>
            <a:r>
              <a:rPr lang="en-US" dirty="0" err="1" smtClean="0"/>
              <a:t>Schnack</a:t>
            </a:r>
            <a:r>
              <a:rPr lang="en-US" dirty="0" smtClean="0"/>
              <a:t>, PRB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413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838200"/>
            <a:ext cx="7138988" cy="5065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93187" name="Text Box 3"/>
          <p:cNvSpPr txBox="1">
            <a:spLocks noChangeArrowheads="1"/>
          </p:cNvSpPr>
          <p:nvPr/>
        </p:nvSpPr>
        <p:spPr bwMode="auto">
          <a:xfrm>
            <a:off x="152400" y="152400"/>
            <a:ext cx="8839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sl-SI" sz="2000">
                <a:cs typeface="+mn-cs"/>
              </a:rPr>
              <a:t>Cancellation of </a:t>
            </a:r>
            <a:r>
              <a:rPr lang="sl-SI" sz="2000">
                <a:latin typeface="Symbol" charset="0"/>
                <a:cs typeface="+mn-cs"/>
              </a:rPr>
              <a:t>L</a:t>
            </a:r>
            <a:r>
              <a:rPr lang="sl-SI" sz="2000">
                <a:cs typeface="+mn-cs"/>
              </a:rPr>
              <a:t>-periodic NRG discretization artifacts by the z-averaging</a:t>
            </a:r>
            <a:endParaRPr lang="en-US" sz="2000">
              <a:cs typeface="+mn-cs"/>
            </a:endParaRPr>
          </a:p>
        </p:txBody>
      </p:sp>
      <p:sp>
        <p:nvSpPr>
          <p:cNvPr id="93188" name="Text Box 4"/>
          <p:cNvSpPr txBox="1">
            <a:spLocks noChangeArrowheads="1"/>
          </p:cNvSpPr>
          <p:nvPr/>
        </p:nvSpPr>
        <p:spPr bwMode="auto">
          <a:xfrm>
            <a:off x="0" y="6248400"/>
            <a:ext cx="9144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cs typeface="+mn-cs"/>
              </a:rPr>
              <a:t>R</a:t>
            </a:r>
            <a:r>
              <a:rPr lang="sl-SI">
                <a:cs typeface="+mn-cs"/>
              </a:rPr>
              <a:t>. Žitko</a:t>
            </a:r>
            <a:r>
              <a:rPr lang="en-US">
                <a:cs typeface="+mn-cs"/>
              </a:rPr>
              <a:t>, M. Lee, R. Lopez, R. Aguado, M.-S. Choi, P</a:t>
            </a:r>
            <a:r>
              <a:rPr lang="sl-SI">
                <a:cs typeface="+mn-cs"/>
              </a:rPr>
              <a:t>hys. Rev. Lett.</a:t>
            </a:r>
            <a:r>
              <a:rPr lang="en-US">
                <a:cs typeface="+mn-cs"/>
              </a:rPr>
              <a:t> </a:t>
            </a:r>
            <a:r>
              <a:rPr lang="en-US" b="1">
                <a:cs typeface="+mn-cs"/>
              </a:rPr>
              <a:t>105</a:t>
            </a:r>
            <a:r>
              <a:rPr lang="en-US">
                <a:cs typeface="+mn-cs"/>
              </a:rPr>
              <a:t>, 116803 (2010)</a:t>
            </a:r>
          </a:p>
        </p:txBody>
      </p:sp>
    </p:spTree>
    <p:extLst>
      <p:ext uri="{BB962C8B-B14F-4D97-AF65-F5344CB8AC3E}">
        <p14:creationId xmlns:p14="http://schemas.microsoft.com/office/powerpoint/2010/main" val="4242497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74900"/>
            <a:ext cx="9144000" cy="2087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9405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Iterative </a:t>
            </a:r>
            <a:r>
              <a:rPr lang="en-US" dirty="0" err="1" smtClean="0"/>
              <a:t>diagonalization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700" y="1417638"/>
            <a:ext cx="3276600" cy="8509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68538"/>
            <a:ext cx="9144000" cy="129941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3567949"/>
            <a:ext cx="8521700" cy="1117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100" y="4822261"/>
            <a:ext cx="2717800" cy="8255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8800" y="5647761"/>
            <a:ext cx="54864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6084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8000" y="0"/>
            <a:ext cx="55837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1354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705" y="110960"/>
            <a:ext cx="4994523" cy="255900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32100"/>
            <a:ext cx="9144000" cy="11784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1400" y="4400850"/>
            <a:ext cx="4508500" cy="9906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266070" y="4204185"/>
            <a:ext cx="1578199" cy="1187265"/>
          </a:xfrm>
          <a:prstGeom prst="rect">
            <a:avLst/>
          </a:prstGeom>
          <a:solidFill>
            <a:schemeClr val="accent1">
              <a:alpha val="4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7982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00" y="337534"/>
            <a:ext cx="7556500" cy="4851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0572" y="6337101"/>
            <a:ext cx="8458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Bulla, </a:t>
            </a:r>
            <a:r>
              <a:rPr lang="en-US" dirty="0" err="1" smtClean="0"/>
              <a:t>Costi</a:t>
            </a:r>
            <a:r>
              <a:rPr lang="en-US" dirty="0" smtClean="0"/>
              <a:t>, </a:t>
            </a:r>
            <a:r>
              <a:rPr lang="en-US" dirty="0" err="1" smtClean="0"/>
              <a:t>Pruschke</a:t>
            </a:r>
            <a:r>
              <a:rPr lang="en-US" dirty="0" smtClean="0"/>
              <a:t>, RMP 2008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249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900" y="2933700"/>
            <a:ext cx="4635500" cy="9779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4038167"/>
            <a:ext cx="4597400" cy="914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96117" y="2537332"/>
            <a:ext cx="6276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Characteristic energy scale at the N-</a:t>
            </a:r>
            <a:r>
              <a:rPr lang="en-US" dirty="0" err="1" smtClean="0"/>
              <a:t>th</a:t>
            </a:r>
            <a:r>
              <a:rPr lang="en-US" dirty="0"/>
              <a:t> </a:t>
            </a:r>
            <a:r>
              <a:rPr lang="en-US" dirty="0" smtClean="0"/>
              <a:t>step of the NRG iteration: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2133" y="1171059"/>
            <a:ext cx="2705100" cy="1016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6990" y="3254853"/>
            <a:ext cx="2441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discretization=Y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0" y="4389120"/>
            <a:ext cx="2247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discretization=C or Z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3650" y="1375338"/>
            <a:ext cx="1079500" cy="48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799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RG, fixed points, operators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1700" y="1544976"/>
            <a:ext cx="2247900" cy="673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3200" y="2384831"/>
            <a:ext cx="6184900" cy="571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4100" y="3243451"/>
            <a:ext cx="2095500" cy="6477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941611" y="3082247"/>
            <a:ext cx="1598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linear operator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6744336" y="2811009"/>
            <a:ext cx="197275" cy="2712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3700" y="4117654"/>
            <a:ext cx="3276600" cy="9652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5000347"/>
            <a:ext cx="1206500" cy="5842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900" y="5584547"/>
            <a:ext cx="1193800" cy="4826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670" y="6104134"/>
            <a:ext cx="1028700" cy="4953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009735" y="5132170"/>
            <a:ext cx="1841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relevant operator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034395" y="5646677"/>
            <a:ext cx="1975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irrelevant operator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034395" y="6115178"/>
            <a:ext cx="18871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marginal operator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862319" y="5663389"/>
            <a:ext cx="42816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See Krishnamurthy, Wilkins, Wilson,</a:t>
            </a:r>
          </a:p>
          <a:p>
            <a:r>
              <a:rPr lang="en-US" dirty="0" smtClean="0"/>
              <a:t>PRB 1980 for a very detailed analysis</a:t>
            </a:r>
          </a:p>
          <a:p>
            <a:r>
              <a:rPr lang="en-US" dirty="0" smtClean="0"/>
              <a:t>of the fixed points in the SIAM.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1378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650" y="495300"/>
            <a:ext cx="6362700" cy="586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55036" y="98632"/>
            <a:ext cx="3168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Universality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295356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100"/>
            <a:ext cx="9144000" cy="6269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8527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Fermi-liquid fixed points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748147"/>
            <a:ext cx="6921500" cy="364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4313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6700"/>
            <a:ext cx="9144000" cy="6317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1163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Thermodynamic quantities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600" y="1417638"/>
            <a:ext cx="6642100" cy="10795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4300" y="2946400"/>
            <a:ext cx="6375400" cy="965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2300" y="4330700"/>
            <a:ext cx="5359400" cy="838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5286" y="5500355"/>
            <a:ext cx="53340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5634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Computing the expectation values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5400" y="1570747"/>
            <a:ext cx="4000500" cy="596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1700" y="2365453"/>
            <a:ext cx="2260600" cy="533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5700" y="3105021"/>
            <a:ext cx="1752600" cy="609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65803" y="4068566"/>
            <a:ext cx="75211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Conventional approach: use H</a:t>
            </a:r>
            <a:r>
              <a:rPr lang="en-US" sz="2400" baseline="-25000" dirty="0" smtClean="0"/>
              <a:t>N</a:t>
            </a:r>
            <a:r>
              <a:rPr lang="en-US" sz="2400" dirty="0" smtClean="0"/>
              <a:t> as an approximation for full H at temperature scale T</a:t>
            </a:r>
            <a:r>
              <a:rPr lang="en-US" sz="2400" baseline="-25000" dirty="0" smtClean="0"/>
              <a:t>N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6360" y="4961208"/>
            <a:ext cx="2273300" cy="482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52111" y="5979560"/>
            <a:ext cx="65078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Alternatively: use FDM for given T. Also works for thermodynamics:</a:t>
            </a:r>
            <a:br>
              <a:rPr lang="en-US" dirty="0" smtClean="0"/>
            </a:br>
            <a:r>
              <a:rPr lang="en-US" dirty="0" err="1" smtClean="0"/>
              <a:t>Merker</a:t>
            </a:r>
            <a:r>
              <a:rPr lang="en-US" dirty="0" smtClean="0"/>
              <a:t>, </a:t>
            </a:r>
            <a:r>
              <a:rPr lang="en-US" dirty="0" err="1" smtClean="0"/>
              <a:t>Weichselbaum</a:t>
            </a:r>
            <a:r>
              <a:rPr lang="en-US" dirty="0" smtClean="0"/>
              <a:t>, </a:t>
            </a:r>
            <a:r>
              <a:rPr lang="en-US" dirty="0" err="1" smtClean="0"/>
              <a:t>Costi</a:t>
            </a:r>
            <a:r>
              <a:rPr lang="en-US" dirty="0"/>
              <a:t>, Phys. Rev. B 86, 075153 (2012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9889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Local vs. global operators</a:t>
            </a:r>
            <a:endParaRPr lang="en-US"/>
          </a:p>
        </p:txBody>
      </p:sp>
      <p:sp>
        <p:nvSpPr>
          <p:cNvPr id="6963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2438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sl-SI" u="sng"/>
              <a:t>Local operators</a:t>
            </a:r>
            <a:r>
              <a:rPr lang="sl-SI"/>
              <a:t>: impurity charge, impurity spin, d</a:t>
            </a:r>
            <a:r>
              <a:rPr lang="sl-SI" baseline="30000">
                <a:cs typeface="Arial" charset="0"/>
              </a:rPr>
              <a:t>†</a:t>
            </a:r>
            <a:r>
              <a:rPr lang="sl-SI" baseline="-25000">
                <a:latin typeface="Symbol" charset="0"/>
              </a:rPr>
              <a:t>s </a:t>
            </a:r>
            <a:r>
              <a:rPr lang="sl-SI">
                <a:latin typeface="Times New Roman" charset="0"/>
              </a:rPr>
              <a:t>. In general, any operator defined on the </a:t>
            </a:r>
            <a:r>
              <a:rPr lang="sl-SI">
                <a:solidFill>
                  <a:schemeClr val="hlink"/>
                </a:solidFill>
                <a:latin typeface="Times New Roman" charset="0"/>
              </a:rPr>
              <a:t>initial cluster</a:t>
            </a:r>
            <a:r>
              <a:rPr lang="sl-SI">
                <a:latin typeface="Times New Roman" charset="0"/>
              </a:rPr>
              <a:t>.</a:t>
            </a:r>
            <a:endParaRPr lang="sl-SI">
              <a:latin typeface="Symbol" charset="0"/>
            </a:endParaRPr>
          </a:p>
          <a:p>
            <a:pPr>
              <a:lnSpc>
                <a:spcPct val="90000"/>
              </a:lnSpc>
            </a:pPr>
            <a:r>
              <a:rPr lang="sl-SI" u="sng">
                <a:latin typeface="Times New Roman" charset="0"/>
              </a:rPr>
              <a:t>Global operators</a:t>
            </a:r>
            <a:r>
              <a:rPr lang="sl-SI">
                <a:latin typeface="Times New Roman" charset="0"/>
              </a:rPr>
              <a:t>: total charge, total spin, etc.</a:t>
            </a:r>
            <a:br>
              <a:rPr lang="sl-SI">
                <a:latin typeface="Times New Roman" charset="0"/>
              </a:rPr>
            </a:br>
            <a:r>
              <a:rPr lang="sl-SI">
                <a:latin typeface="Times New Roman" charset="0"/>
              </a:rPr>
              <a:t>Example:</a:t>
            </a:r>
            <a:endParaRPr lang="en-US">
              <a:latin typeface="Times New Roman" charset="0"/>
            </a:endParaRPr>
          </a:p>
        </p:txBody>
      </p:sp>
      <p:pic>
        <p:nvPicPr>
          <p:cNvPr id="6963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505200"/>
            <a:ext cx="2257425" cy="136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69644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953000"/>
            <a:ext cx="3633788" cy="173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11643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(Magnetic) susceptibility</a:t>
            </a:r>
            <a:endParaRPr lang="en-US"/>
          </a:p>
        </p:txBody>
      </p:sp>
      <p:pic>
        <p:nvPicPr>
          <p:cNvPr id="6554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95400"/>
            <a:ext cx="7758113" cy="1055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6554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071754"/>
            <a:ext cx="63246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5544" name="Text Box 8"/>
          <p:cNvSpPr txBox="1">
            <a:spLocks noChangeArrowheads="1"/>
          </p:cNvSpPr>
          <p:nvPr/>
        </p:nvSpPr>
        <p:spPr bwMode="auto">
          <a:xfrm>
            <a:off x="304800" y="3255904"/>
            <a:ext cx="16462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l-SI" sz="2400" dirty="0"/>
              <a:t>If [H,S</a:t>
            </a:r>
            <a:r>
              <a:rPr lang="sl-SI" sz="2400" baseline="-25000" dirty="0"/>
              <a:t>z</a:t>
            </a:r>
            <a:r>
              <a:rPr lang="sl-SI" sz="2400" dirty="0"/>
              <a:t>]=0:</a:t>
            </a:r>
            <a:endParaRPr lang="en-US" sz="2400" dirty="0"/>
          </a:p>
        </p:txBody>
      </p:sp>
      <p:sp>
        <p:nvSpPr>
          <p:cNvPr id="65547" name="Text Box 11"/>
          <p:cNvSpPr txBox="1">
            <a:spLocks noChangeArrowheads="1"/>
          </p:cNvSpPr>
          <p:nvPr/>
        </p:nvSpPr>
        <p:spPr bwMode="auto">
          <a:xfrm>
            <a:off x="212725" y="4818208"/>
            <a:ext cx="2082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sl-SI" sz="2400"/>
              <a:t>General case:</a:t>
            </a:r>
            <a:endParaRPr lang="en-US" sz="2400"/>
          </a:p>
        </p:txBody>
      </p:sp>
      <p:pic>
        <p:nvPicPr>
          <p:cNvPr id="65548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4854720"/>
            <a:ext cx="3657600" cy="56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65549" name="Picture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464320"/>
            <a:ext cx="7543800" cy="96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28809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84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214313"/>
            <a:ext cx="8934450" cy="642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75783" name="Text Box 7"/>
          <p:cNvSpPr txBox="1">
            <a:spLocks noChangeArrowheads="1"/>
          </p:cNvSpPr>
          <p:nvPr/>
        </p:nvSpPr>
        <p:spPr bwMode="auto">
          <a:xfrm>
            <a:off x="2057400" y="2286000"/>
            <a:ext cx="281940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sl-SI" sz="2400"/>
              <a:t>Kondo model</a:t>
            </a:r>
          </a:p>
          <a:p>
            <a:pPr>
              <a:spcBef>
                <a:spcPct val="50000"/>
              </a:spcBef>
            </a:pPr>
            <a:r>
              <a:rPr lang="sl-SI" sz="2400">
                <a:latin typeface="Symbol" charset="0"/>
              </a:rPr>
              <a:t>r</a:t>
            </a:r>
            <a:r>
              <a:rPr lang="sl-SI" sz="2400"/>
              <a:t>J=0.1</a:t>
            </a:r>
            <a:endParaRPr lang="en-US" sz="2400"/>
          </a:p>
        </p:txBody>
      </p:sp>
      <p:sp>
        <p:nvSpPr>
          <p:cNvPr id="2" name="TextBox 1"/>
          <p:cNvSpPr txBox="1"/>
          <p:nvPr/>
        </p:nvSpPr>
        <p:spPr>
          <a:xfrm>
            <a:off x="104775" y="6433945"/>
            <a:ext cx="44567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Zitko, </a:t>
            </a:r>
            <a:r>
              <a:rPr lang="en-US" dirty="0" err="1" smtClean="0"/>
              <a:t>Pruschke</a:t>
            </a:r>
            <a:r>
              <a:rPr lang="en-US" dirty="0" smtClean="0"/>
              <a:t>, NJP 2010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05165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Ground state energy</a:t>
            </a:r>
            <a:br>
              <a:rPr lang="en-US" sz="3200" dirty="0" smtClean="0"/>
            </a:br>
            <a:r>
              <a:rPr lang="en-US" sz="3200" dirty="0" smtClean="0"/>
              <a:t> (binding energy, </a:t>
            </a:r>
            <a:r>
              <a:rPr lang="en-US" sz="3200" dirty="0" smtClean="0"/>
              <a:t>correlation energy, </a:t>
            </a:r>
            <a:br>
              <a:rPr lang="en-US" sz="3200" dirty="0" smtClean="0"/>
            </a:br>
            <a:r>
              <a:rPr lang="en-US" sz="3200" dirty="0" smtClean="0"/>
              <a:t>Kondo </a:t>
            </a:r>
            <a:r>
              <a:rPr lang="en-US" sz="3200" dirty="0" smtClean="0"/>
              <a:t>singlet formation energy)</a:t>
            </a:r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8933" y="1737280"/>
            <a:ext cx="5377381" cy="472397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0508" y="6277425"/>
            <a:ext cx="3943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Zitko, PRB 2009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8391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702</TotalTime>
  <Words>670</Words>
  <Application>Microsoft Macintosh PowerPoint</Application>
  <PresentationFormat>On-screen Show (4:3)</PresentationFormat>
  <Paragraphs>85</Paragraphs>
  <Slides>48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0" baseType="lpstr">
      <vt:lpstr>Office Theme</vt:lpstr>
      <vt:lpstr>Corel DESIGNER</vt:lpstr>
      <vt:lpstr>Discretization, z-averaging, thermodynamics, flow diagrams</vt:lpstr>
      <vt:lpstr>Numerical renormalization group (NRG)</vt:lpstr>
      <vt:lpstr>f0 – the first site of the Wilson chain</vt:lpstr>
      <vt:lpstr>Gram-Schmidt orthogonalization</vt:lpstr>
      <vt:lpstr>Lanczos algorithm</vt:lpstr>
      <vt:lpstr>Logarithmic discretization</vt:lpstr>
      <vt:lpstr>PowerPoint Presentation</vt:lpstr>
      <vt:lpstr>Discretization schemes</vt:lpstr>
      <vt:lpstr>PowerPoint Presentation</vt:lpstr>
      <vt:lpstr>Can we obtain high-resolution spectral functions by using  1) many values of z  and  2) narrow Gaussian broadening?</vt:lpstr>
      <vt:lpstr>Test case: resonant-level model</vt:lpstr>
      <vt:lpstr>PowerPoint Presentation</vt:lpstr>
      <vt:lpstr>PowerPoint Presentation</vt:lpstr>
      <vt:lpstr>PowerPoint Presentation</vt:lpstr>
      <vt:lpstr>Higher-moment spectral sum rules</vt:lpstr>
      <vt:lpstr>PowerPoint Presentation</vt:lpstr>
      <vt:lpstr>Spectral moments for  the resonant-level model</vt:lpstr>
      <vt:lpstr>PowerPoint Presentation</vt:lpstr>
      <vt:lpstr>PowerPoint Presentation</vt:lpstr>
      <vt:lpstr>PowerPoint Presentation</vt:lpstr>
      <vt:lpstr>Origin of the band-edge artifacts</vt:lpstr>
      <vt:lpstr>PowerPoint Presentation</vt:lpstr>
      <vt:lpstr>PowerPoint Presentation</vt:lpstr>
      <vt:lpstr>Can we do better?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Iterative diagonalization</vt:lpstr>
      <vt:lpstr>PowerPoint Presentation</vt:lpstr>
      <vt:lpstr>PowerPoint Presentation</vt:lpstr>
      <vt:lpstr>PowerPoint Presentation</vt:lpstr>
      <vt:lpstr>PowerPoint Presentation</vt:lpstr>
      <vt:lpstr>RG, fixed points, operators</vt:lpstr>
      <vt:lpstr>PowerPoint Presentation</vt:lpstr>
      <vt:lpstr>PowerPoint Presentation</vt:lpstr>
      <vt:lpstr>Fermi-liquid fixed points</vt:lpstr>
      <vt:lpstr>PowerPoint Presentation</vt:lpstr>
      <vt:lpstr>Thermodynamic quantities</vt:lpstr>
      <vt:lpstr>Computing the expectation values</vt:lpstr>
      <vt:lpstr>Local vs. global operators</vt:lpstr>
      <vt:lpstr>(Magnetic) susceptibility</vt:lpstr>
      <vt:lpstr>PowerPoint Presentation</vt:lpstr>
      <vt:lpstr>Ground state energy  (binding energy, correlation energy,  Kondo singlet formation energy)</vt:lpstr>
    </vt:vector>
  </TitlesOfParts>
  <Company>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Rok Zitko</dc:creator>
  <cp:lastModifiedBy>Rok</cp:lastModifiedBy>
  <cp:revision>77</cp:revision>
  <dcterms:created xsi:type="dcterms:W3CDTF">2013-06-03T12:31:25Z</dcterms:created>
  <dcterms:modified xsi:type="dcterms:W3CDTF">2013-06-11T11:51:23Z</dcterms:modified>
</cp:coreProperties>
</file>